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sldIdLst>
    <p:sldId id="339" r:id="rId2"/>
    <p:sldId id="257" r:id="rId3"/>
    <p:sldId id="313" r:id="rId4"/>
    <p:sldId id="258" r:id="rId5"/>
    <p:sldId id="259" r:id="rId6"/>
    <p:sldId id="260" r:id="rId7"/>
    <p:sldId id="314" r:id="rId8"/>
    <p:sldId id="263"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284" r:id="rId26"/>
    <p:sldId id="286" r:id="rId27"/>
    <p:sldId id="288" r:id="rId28"/>
    <p:sldId id="287" r:id="rId29"/>
    <p:sldId id="290" r:id="rId30"/>
    <p:sldId id="291" r:id="rId31"/>
    <p:sldId id="292" r:id="rId32"/>
    <p:sldId id="293" r:id="rId33"/>
    <p:sldId id="294" r:id="rId34"/>
    <p:sldId id="304" r:id="rId35"/>
    <p:sldId id="305" r:id="rId36"/>
    <p:sldId id="297" r:id="rId37"/>
    <p:sldId id="306" r:id="rId38"/>
    <p:sldId id="300" r:id="rId39"/>
    <p:sldId id="307" r:id="rId40"/>
    <p:sldId id="340" r:id="rId41"/>
    <p:sldId id="308" r:id="rId42"/>
    <p:sldId id="309" r:id="rId43"/>
    <p:sldId id="334" r:id="rId44"/>
    <p:sldId id="335" r:id="rId45"/>
    <p:sldId id="336" r:id="rId46"/>
    <p:sldId id="338" r:id="rId47"/>
    <p:sldId id="337"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73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EBBB9-849B-4444-9D4B-D4AD6FEA816A}" type="datetimeFigureOut">
              <a:rPr lang="tr-TR" smtClean="0"/>
              <a:t>01.09.2018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84496-C7EF-4A90-9FF5-65ABE002BD5B}" type="slidenum">
              <a:rPr lang="tr-TR" smtClean="0"/>
              <a:t>‹#›</a:t>
            </a:fld>
            <a:endParaRPr lang="tr-TR"/>
          </a:p>
        </p:txBody>
      </p:sp>
    </p:spTree>
    <p:extLst>
      <p:ext uri="{BB962C8B-B14F-4D97-AF65-F5344CB8AC3E}">
        <p14:creationId xmlns:p14="http://schemas.microsoft.com/office/powerpoint/2010/main" val="225839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ltLang="tr-T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3784496-C7EF-4A90-9FF5-65ABE002BD5B}" type="slidenum">
              <a:rPr lang="tr-TR" smtClean="0"/>
              <a:t>6</a:t>
            </a:fld>
            <a:endParaRPr lang="tr-TR"/>
          </a:p>
        </p:txBody>
      </p:sp>
    </p:spTree>
    <p:extLst>
      <p:ext uri="{BB962C8B-B14F-4D97-AF65-F5344CB8AC3E}">
        <p14:creationId xmlns:p14="http://schemas.microsoft.com/office/powerpoint/2010/main" val="317470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45E04BB-8367-4A39-AB19-80414B5D27A6}" type="datetimeFigureOut">
              <a:rPr lang="tr-TR" smtClean="0"/>
              <a:t>01.09.2018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45E04BB-8367-4A39-AB19-80414B5D27A6}" type="datetimeFigureOut">
              <a:rPr lang="tr-TR" smtClean="0"/>
              <a:t>01.09.2018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5E04BB-8367-4A39-AB19-80414B5D27A6}" type="datetimeFigureOut">
              <a:rPr lang="tr-TR" smtClean="0"/>
              <a:t>01.09.2018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676400"/>
            <a:ext cx="7770813" cy="1827213"/>
          </a:xfrm>
        </p:spPr>
        <p:txBody>
          <a:bodyPr/>
          <a:lstStyle/>
          <a:p>
            <a:r>
              <a:rPr lang="tr-TR" smtClean="0"/>
              <a:t>Asıl başlık stili için tıklatın</a:t>
            </a:r>
            <a:endParaRPr lang="tr-TR"/>
          </a:p>
        </p:txBody>
      </p:sp>
      <p:sp>
        <p:nvSpPr>
          <p:cNvPr id="3" name="Rectangle 2"/>
          <p:cNvSpPr>
            <a:spLocks noGrp="1" noChangeArrowheads="1"/>
          </p:cNvSpPr>
          <p:nvPr>
            <p:ph type="dt" idx="10"/>
          </p:nvPr>
        </p:nvSpPr>
        <p:spPr/>
        <p:txBody>
          <a:bodyPr/>
          <a:lstStyle>
            <a:lvl1pPr>
              <a:defRPr/>
            </a:lvl1pPr>
          </a:lstStyle>
          <a:p>
            <a:pPr>
              <a:defRPr/>
            </a:pPr>
            <a:endParaRPr lang="tr-TR"/>
          </a:p>
        </p:txBody>
      </p:sp>
      <p:sp>
        <p:nvSpPr>
          <p:cNvPr id="4" name="Rectangle 3"/>
          <p:cNvSpPr>
            <a:spLocks noGrp="1" noChangeArrowheads="1"/>
          </p:cNvSpPr>
          <p:nvPr>
            <p:ph type="ftr" idx="11"/>
          </p:nvPr>
        </p:nvSpPr>
        <p:spPr/>
        <p:txBody>
          <a:bodyPr/>
          <a:lstStyle>
            <a:lvl1pPr>
              <a:defRPr/>
            </a:lvl1pPr>
          </a:lstStyle>
          <a:p>
            <a:pPr>
              <a:defRPr/>
            </a:pPr>
            <a:endParaRPr lang="tr-TR"/>
          </a:p>
        </p:txBody>
      </p:sp>
      <p:sp>
        <p:nvSpPr>
          <p:cNvPr id="5" name="Rectangle 4"/>
          <p:cNvSpPr>
            <a:spLocks noGrp="1" noChangeArrowheads="1"/>
          </p:cNvSpPr>
          <p:nvPr>
            <p:ph type="sldNum" idx="12"/>
          </p:nvPr>
        </p:nvSpPr>
        <p:spPr/>
        <p:txBody>
          <a:bodyPr/>
          <a:lstStyle>
            <a:lvl1pPr>
              <a:defRPr/>
            </a:lvl1pPr>
          </a:lstStyle>
          <a:p>
            <a:pPr>
              <a:defRPr/>
            </a:pPr>
            <a:fld id="{E98EFBAD-232B-4271-A235-719EBDF15913}" type="slidenum">
              <a:rPr lang="tr-TR"/>
              <a:pPr>
                <a:defRPr/>
              </a:pPr>
              <a:t>‹#›</a:t>
            </a:fld>
            <a:endParaRPr lang="tr-TR"/>
          </a:p>
        </p:txBody>
      </p:sp>
    </p:spTree>
    <p:extLst>
      <p:ext uri="{BB962C8B-B14F-4D97-AF65-F5344CB8AC3E}">
        <p14:creationId xmlns:p14="http://schemas.microsoft.com/office/powerpoint/2010/main" val="4029898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45E04BB-8367-4A39-AB19-80414B5D27A6}" type="datetimeFigureOut">
              <a:rPr lang="tr-TR" smtClean="0"/>
              <a:t>01.09.2018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45E04BB-8367-4A39-AB19-80414B5D27A6}" type="datetimeFigureOut">
              <a:rPr lang="tr-TR" smtClean="0"/>
              <a:t>01.09.2018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845E04BB-8367-4A39-AB19-80414B5D27A6}" type="datetimeFigureOut">
              <a:rPr lang="tr-TR" smtClean="0"/>
              <a:t>01.09.2018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3BCAD8-1976-4C94-8E4F-8293ABB4461A}"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45E04BB-8367-4A39-AB19-80414B5D27A6}" type="datetimeFigureOut">
              <a:rPr lang="tr-TR" smtClean="0"/>
              <a:t>01.09.2018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45E04BB-8367-4A39-AB19-80414B5D27A6}" type="datetimeFigureOut">
              <a:rPr lang="tr-TR" smtClean="0"/>
              <a:t>01.09.2018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45E04BB-8367-4A39-AB19-80414B5D27A6}" type="datetimeFigureOut">
              <a:rPr lang="tr-TR" smtClean="0"/>
              <a:t>01.09.2018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03BCAD8-1976-4C94-8E4F-8293ABB4461A}"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45E04BB-8367-4A39-AB19-80414B5D27A6}" type="datetimeFigureOut">
              <a:rPr lang="tr-TR" smtClean="0"/>
              <a:t>01.09.2018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3BCAD8-1976-4C94-8E4F-8293ABB4461A}"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45E04BB-8367-4A39-AB19-80414B5D27A6}" type="datetimeFigureOut">
              <a:rPr lang="tr-TR" smtClean="0"/>
              <a:t>01.09.2018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3BCAD8-1976-4C94-8E4F-8293ABB4461A}"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45E04BB-8367-4A39-AB19-80414B5D27A6}" type="datetimeFigureOut">
              <a:rPr lang="tr-TR" smtClean="0"/>
              <a:t>01.09.2018</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03BCAD8-1976-4C94-8E4F-8293ABB4461A}"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51520" y="2205038"/>
            <a:ext cx="8568952" cy="1325620"/>
          </a:xfrm>
          <a:prstGeom prst="rect">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9pPr>
          </a:lstStyle>
          <a:p>
            <a:pPr algn="ctr" eaLnBrk="1" hangingPunct="1">
              <a:spcBef>
                <a:spcPct val="0"/>
              </a:spcBef>
              <a:buClrTx/>
              <a:buSzTx/>
              <a:buNone/>
            </a:pPr>
            <a:r>
              <a:rPr lang="tr-TR" altLang="tr-TR" sz="3200" b="1" dirty="0" smtClean="0">
                <a:solidFill>
                  <a:srgbClr val="FFFF00"/>
                </a:solidFill>
                <a:latin typeface="Algerian" panose="04020705040A02060702" pitchFamily="82" charset="0"/>
                <a:ea typeface="Lucida Sans Unicode" pitchFamily="34" charset="0"/>
                <a:cs typeface="Lucida Sans Unicode" pitchFamily="34" charset="0"/>
              </a:rPr>
              <a:t>“</a:t>
            </a:r>
            <a:r>
              <a:rPr lang="tr-TR" sz="3200" b="1" dirty="0">
                <a:solidFill>
                  <a:srgbClr val="FFFF00"/>
                </a:solidFill>
                <a:latin typeface="Algerian" panose="04020705040A02060702" pitchFamily="82" charset="0"/>
              </a:rPr>
              <a:t>ÖDÜL - CEZA  ve DİSİPLİN </a:t>
            </a:r>
            <a:r>
              <a:rPr lang="tr-TR" sz="3200" b="1" dirty="0" smtClean="0">
                <a:solidFill>
                  <a:srgbClr val="FFFF00"/>
                </a:solidFill>
                <a:latin typeface="Algerian" panose="04020705040A02060702" pitchFamily="82" charset="0"/>
              </a:rPr>
              <a:t>YÖNETMELİĞİ</a:t>
            </a:r>
            <a:r>
              <a:rPr lang="tr-TR" altLang="tr-TR" sz="3200" b="1" dirty="0" smtClean="0">
                <a:solidFill>
                  <a:srgbClr val="FFFF00"/>
                </a:solidFill>
                <a:latin typeface="Algerian" panose="04020705040A02060702" pitchFamily="82" charset="0"/>
                <a:ea typeface="Lucida Sans Unicode" pitchFamily="34" charset="0"/>
                <a:cs typeface="Lucida Sans Unicode" pitchFamily="34" charset="0"/>
              </a:rPr>
              <a:t>”</a:t>
            </a:r>
            <a:endParaRPr lang="tr-TR" altLang="tr-TR" sz="3200" b="1" dirty="0">
              <a:solidFill>
                <a:srgbClr val="FFFF00"/>
              </a:solidFill>
              <a:latin typeface="Algerian" panose="04020705040A02060702" pitchFamily="82" charset="0"/>
              <a:ea typeface="Lucida Sans Unicode" pitchFamily="34" charset="0"/>
              <a:cs typeface="Lucida Sans Unicode" pitchFamily="34" charset="0"/>
            </a:endParaRPr>
          </a:p>
          <a:p>
            <a:pPr algn="ctr" eaLnBrk="1" hangingPunct="1">
              <a:spcBef>
                <a:spcPct val="0"/>
              </a:spcBef>
              <a:buClrTx/>
              <a:buSzTx/>
              <a:buFontTx/>
              <a:buNone/>
            </a:pPr>
            <a:r>
              <a:rPr lang="tr-TR" altLang="tr-TR" sz="4800" b="1" dirty="0">
                <a:solidFill>
                  <a:schemeClr val="bg1"/>
                </a:solidFill>
                <a:latin typeface="Monotype Corsiva" pitchFamily="66" charset="0"/>
                <a:ea typeface="Lucida Sans Unicode" pitchFamily="34" charset="0"/>
                <a:cs typeface="Lucida Sans Unicode" pitchFamily="34" charset="0"/>
              </a:rPr>
              <a:t> SEMİNERİ</a:t>
            </a:r>
          </a:p>
        </p:txBody>
      </p:sp>
      <p:sp>
        <p:nvSpPr>
          <p:cNvPr id="3077" name="Text Box 4"/>
          <p:cNvSpPr txBox="1">
            <a:spLocks noChangeArrowheads="1"/>
          </p:cNvSpPr>
          <p:nvPr/>
        </p:nvSpPr>
        <p:spPr bwMode="auto">
          <a:xfrm>
            <a:off x="1928813" y="214313"/>
            <a:ext cx="5523507" cy="93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Tahoma" pitchFamily="34" charset="0"/>
                <a:ea typeface="Lucida Sans Unicode" pitchFamily="34" charset="0"/>
                <a:cs typeface="Lucida Sans Unicode" pitchFamily="34"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ahoma" pitchFamily="34" charset="0"/>
                <a:ea typeface="Lucida Sans Unicode" pitchFamily="34" charset="0"/>
                <a:cs typeface="Lucida Sans Unicode" pitchFamily="34"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ahoma" pitchFamily="34" charset="0"/>
                <a:ea typeface="Lucida Sans Unicode" pitchFamily="34" charset="0"/>
                <a:cs typeface="Lucida Sans Unicode" pitchFamily="34"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Tahoma" pitchFamily="34" charset="0"/>
                <a:ea typeface="Lucida Sans Unicode" pitchFamily="34" charset="0"/>
                <a:cs typeface="Lucida Sans Unicode" pitchFamily="34"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Tahoma" pitchFamily="34"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Tahoma" pitchFamily="34"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Tahoma" pitchFamily="34"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Tahoma" pitchFamily="34"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Tahoma" pitchFamily="34" charset="0"/>
                <a:ea typeface="Lucida Sans Unicode" pitchFamily="34" charset="0"/>
                <a:cs typeface="Lucida Sans Unicode" pitchFamily="34" charset="0"/>
              </a:defRPr>
            </a:lvl9pPr>
          </a:lstStyle>
          <a:p>
            <a:pPr algn="ctr" eaLnBrk="1" hangingPunct="1">
              <a:defRPr/>
            </a:pPr>
            <a:r>
              <a:rPr lang="tr-TR" altLang="tr-TR" sz="2400" b="1" i="1" dirty="0">
                <a:solidFill>
                  <a:srgbClr val="C00000"/>
                </a:solidFill>
                <a:effectLst>
                  <a:glow rad="127000">
                    <a:srgbClr val="FFC000"/>
                  </a:glow>
                </a:effectLst>
                <a:latin typeface="Monotype Corsiva" pitchFamily="66" charset="0"/>
              </a:rPr>
              <a:t>MAHMUTLAR ŞÜKRÜ KAPTANOĞLU  </a:t>
            </a:r>
          </a:p>
          <a:p>
            <a:pPr algn="ctr" eaLnBrk="1" hangingPunct="1">
              <a:defRPr/>
            </a:pPr>
            <a:r>
              <a:rPr lang="tr-TR" altLang="tr-TR" sz="2400" b="1" i="1" dirty="0">
                <a:solidFill>
                  <a:srgbClr val="C00000"/>
                </a:solidFill>
                <a:effectLst>
                  <a:glow rad="127000">
                    <a:srgbClr val="FFC000"/>
                  </a:glow>
                </a:effectLst>
                <a:latin typeface="Monotype Corsiva" pitchFamily="66" charset="0"/>
              </a:rPr>
              <a:t>ANADOLU LİSESİ</a:t>
            </a:r>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433888"/>
            <a:ext cx="11017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93688"/>
            <a:ext cx="15843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797425"/>
            <a:ext cx="15843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9" name="Text Box 11"/>
          <p:cNvSpPr txBox="1">
            <a:spLocks noChangeArrowheads="1"/>
          </p:cNvSpPr>
          <p:nvPr/>
        </p:nvSpPr>
        <p:spPr bwMode="auto">
          <a:xfrm>
            <a:off x="2286000" y="6583363"/>
            <a:ext cx="43735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nstantia" pitchFamily="18" charset="0"/>
              </a:defRPr>
            </a:lvl9pPr>
          </a:lstStyle>
          <a:p>
            <a:pPr eaLnBrk="1" hangingPunct="1">
              <a:spcBef>
                <a:spcPts val="750"/>
              </a:spcBef>
              <a:buClrTx/>
              <a:buSzTx/>
              <a:buFontTx/>
              <a:buNone/>
            </a:pPr>
            <a:r>
              <a:rPr lang="tr-TR" altLang="tr-TR" sz="1200" b="1">
                <a:solidFill>
                  <a:srgbClr val="FF0066"/>
                </a:solidFill>
                <a:latin typeface="Tahoma" pitchFamily="34" charset="0"/>
                <a:ea typeface="Lucida Sans Unicode" pitchFamily="34" charset="0"/>
                <a:cs typeface="Lucida Sans Unicode" pitchFamily="34" charset="0"/>
              </a:rPr>
              <a:t>MAHMUTLAR ŞÜKRÜ KAPTANOĞLU  ANADOLU LİSESİ</a:t>
            </a:r>
          </a:p>
        </p:txBody>
      </p:sp>
      <p:pic>
        <p:nvPicPr>
          <p:cNvPr id="8200" name="Picture 13" descr="D:\EVRAKLAR\LOGO YEN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260350"/>
            <a:ext cx="10858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4509120"/>
            <a:ext cx="1728788" cy="187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Text Box 10"/>
          <p:cNvSpPr txBox="1">
            <a:spLocks noChangeArrowheads="1"/>
          </p:cNvSpPr>
          <p:nvPr/>
        </p:nvSpPr>
        <p:spPr bwMode="auto">
          <a:xfrm>
            <a:off x="1901703" y="3749675"/>
            <a:ext cx="5040313" cy="641350"/>
          </a:xfrm>
          <a:prstGeom prst="rect">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a:lstStyle>
          <a:p>
            <a:pPr algn="ctr" eaLnBrk="1" hangingPunct="1">
              <a:spcBef>
                <a:spcPts val="875"/>
              </a:spcBef>
            </a:pPr>
            <a:r>
              <a:rPr lang="tr-TR" altLang="tr-TR" sz="1400" b="1" dirty="0"/>
              <a:t>01/9/2018-30522 RG ‘de yayımlanan</a:t>
            </a:r>
          </a:p>
          <a:p>
            <a:pPr algn="ctr" eaLnBrk="1" hangingPunct="1">
              <a:spcBef>
                <a:spcPts val="875"/>
              </a:spcBef>
            </a:pPr>
            <a:r>
              <a:rPr lang="tr-TR" altLang="tr-TR" sz="1400" b="1" dirty="0"/>
              <a:t> DEĞİŞİKLİKLER EKLENEREK HAZIRLANMIŞTIR.</a:t>
            </a:r>
          </a:p>
        </p:txBody>
      </p:sp>
    </p:spTree>
    <p:extLst>
      <p:ext uri="{BB962C8B-B14F-4D97-AF65-F5344CB8AC3E}">
        <p14:creationId xmlns:p14="http://schemas.microsoft.com/office/powerpoint/2010/main" val="286974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0"/>
            <a:ext cx="4536504" cy="5760640"/>
          </a:xfrm>
        </p:spPr>
        <p:txBody>
          <a:bodyPr>
            <a:noAutofit/>
          </a:bodyPr>
          <a:lstStyle/>
          <a:p>
            <a:r>
              <a:rPr lang="tr-TR" sz="4000" dirty="0"/>
              <a:t>Her çeşit kumar ve benzeri oyunlardan, bu tür oyunların oynandığı ortamlardan uzak kalmaları,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548680"/>
            <a:ext cx="3827536" cy="5688632"/>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252" y="2328"/>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7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a:t>Okula ve derslere düzenli olarak devam etmeleri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772815"/>
            <a:ext cx="4104455" cy="3312369"/>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9076" y="5676606"/>
            <a:ext cx="956196" cy="116797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okul ve derslere devam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82" y="1800248"/>
            <a:ext cx="4297660" cy="322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5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872208"/>
          </a:xfrm>
        </p:spPr>
        <p:txBody>
          <a:bodyPr/>
          <a:lstStyle/>
          <a:p>
            <a:pPr marL="0" indent="0">
              <a:buNone/>
            </a:pPr>
            <a:r>
              <a:rPr lang="tr-TR" dirty="0"/>
              <a:t>Çevreye karşı duyarlı olmaları, çevrenin doğal ve tarihi yapısını korumaları,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16832"/>
            <a:ext cx="8712968" cy="4323568"/>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93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872208"/>
          </a:xfrm>
        </p:spPr>
        <p:txBody>
          <a:bodyPr/>
          <a:lstStyle/>
          <a:p>
            <a:r>
              <a:rPr lang="tr-TR" dirty="0"/>
              <a:t>Kitapları sevmeleri ve korumaları, okuma alışkanlığı kazanmaları ve boş zamanlarını faydalı işler yaparak geçirmeleri,</a:t>
            </a: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38" y="1988840"/>
            <a:ext cx="6406790" cy="4869160"/>
          </a:xfrm>
          <a:prstGeom prst="rect">
            <a:avLst/>
          </a:prstGeom>
        </p:spPr>
      </p:pic>
    </p:spTree>
    <p:extLst>
      <p:ext uri="{BB962C8B-B14F-4D97-AF65-F5344CB8AC3E}">
        <p14:creationId xmlns:p14="http://schemas.microsoft.com/office/powerpoint/2010/main" val="3046218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5"/>
            <a:ext cx="8064896" cy="1152128"/>
          </a:xfrm>
        </p:spPr>
        <p:txBody>
          <a:bodyPr/>
          <a:lstStyle/>
          <a:p>
            <a:r>
              <a:rPr lang="tr-TR" dirty="0"/>
              <a:t>Trafik kurallarına uymaları ve davranışlarıyla örnek olmaları,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557552"/>
            <a:ext cx="1907704" cy="4032448"/>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afik kurallarÄ±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4" y="1556792"/>
            <a:ext cx="2818489"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fik kurallarÄ±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815" y="1556792"/>
            <a:ext cx="3792433"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6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9"/>
            <a:ext cx="3394720" cy="6264695"/>
          </a:xfrm>
        </p:spPr>
        <p:txBody>
          <a:bodyPr>
            <a:normAutofit/>
          </a:bodyPr>
          <a:lstStyle/>
          <a:p>
            <a:r>
              <a:rPr lang="tr-TR" dirty="0"/>
              <a:t>Fiziksel, zihinsel ve duygusal güçlerini olumlu olarak yönetmeleri; beden, zekâ ve duygularıyla bunları verimli kılacak irade ve yeteneklerini geliştirmeleri; kendilerine saygı duymayı öğrenmeleri, böylece dengeli bir biçimde geliştirdikleri varlıklarını aile, toplum, vatan, millet ve insanlığın yararına sunmaları,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548680"/>
            <a:ext cx="5184576" cy="4920546"/>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98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778" y="2204864"/>
            <a:ext cx="3960440" cy="3888432"/>
          </a:xfrm>
        </p:spPr>
        <p:txBody>
          <a:bodyPr>
            <a:normAutofit/>
          </a:bodyPr>
          <a:lstStyle/>
          <a:p>
            <a:r>
              <a:rPr lang="tr-TR" dirty="0"/>
              <a:t>İnsan hakları ve demokrasi bilincini özümsemiş ve davranışa dönüştürmüş olmaları, kötü muamele ve her türlü istismara karşı duyarlı olmaları,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6633"/>
            <a:ext cx="4931924" cy="6355230"/>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648" y="5865941"/>
            <a:ext cx="812180" cy="99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4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7539" y="44624"/>
            <a:ext cx="8229600" cy="1368152"/>
          </a:xfrm>
        </p:spPr>
        <p:txBody>
          <a:bodyPr>
            <a:normAutofit lnSpcReduction="10000"/>
          </a:bodyPr>
          <a:lstStyle/>
          <a:p>
            <a:pPr marL="0" indent="0">
              <a:buNone/>
            </a:pPr>
            <a:endParaRPr lang="tr-TR" dirty="0" smtClean="0"/>
          </a:p>
          <a:p>
            <a:pPr marL="0" indent="0">
              <a:buNone/>
            </a:pPr>
            <a:r>
              <a:rPr lang="tr-TR" sz="2800" dirty="0" smtClean="0"/>
              <a:t>Toplam </a:t>
            </a:r>
            <a:r>
              <a:rPr lang="tr-TR" sz="2800" dirty="0"/>
              <a:t>kalite yönetimi anlayışı ile ekip çalışmalarında rol almaları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72" y="1412776"/>
            <a:ext cx="6567534" cy="5205378"/>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09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152128"/>
          </a:xfrm>
        </p:spPr>
        <p:txBody>
          <a:bodyPr>
            <a:normAutofit/>
          </a:bodyPr>
          <a:lstStyle/>
          <a:p>
            <a:pPr marL="0" indent="0">
              <a:buNone/>
            </a:pPr>
            <a:r>
              <a:rPr lang="tr-TR" sz="2800" dirty="0"/>
              <a:t>Okul, öğrenci veli sözleşmesine uygun davranmaları,</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836712"/>
            <a:ext cx="7488832" cy="5506494"/>
          </a:xfrm>
          <a:prstGeom prst="rect">
            <a:avLst/>
          </a:prstGeom>
        </p:spPr>
      </p:pic>
      <p:pic>
        <p:nvPicPr>
          <p:cNvPr id="4"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5711021"/>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63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İnsana ve insan sağlığına gereken önemi vermeleri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08" y="2636912"/>
            <a:ext cx="3384376" cy="3800146"/>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810" y="5690029"/>
            <a:ext cx="956196" cy="1167971"/>
          </a:xfrm>
          <a:prstGeom prst="rect">
            <a:avLst/>
          </a:prstGeom>
          <a:noFill/>
          <a:extLst>
            <a:ext uri="{909E8E84-426E-40DD-AFC4-6F175D3DCCD1}">
              <a14:hiddenFill xmlns:a14="http://schemas.microsoft.com/office/drawing/2010/main">
                <a:solidFill>
                  <a:srgbClr val="FFFFFF"/>
                </a:solidFill>
              </a14:hiddenFill>
            </a:ext>
          </a:extLst>
        </p:spPr>
      </p:pic>
      <p:pic>
        <p:nvPicPr>
          <p:cNvPr id="6" name="İçerik Yer Tutucus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11960" y="2708920"/>
            <a:ext cx="3258597" cy="3312368"/>
          </a:xfrm>
        </p:spPr>
      </p:pic>
    </p:spTree>
    <p:extLst>
      <p:ext uri="{BB962C8B-B14F-4D97-AF65-F5344CB8AC3E}">
        <p14:creationId xmlns:p14="http://schemas.microsoft.com/office/powerpoint/2010/main" val="265374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fontScale="90000"/>
          </a:bodyPr>
          <a:lstStyle/>
          <a:p>
            <a:r>
              <a:rPr lang="tr-TR" sz="3600" b="1" dirty="0"/>
              <a:t>ÖĞRENCİLERİN </a:t>
            </a:r>
            <a:r>
              <a:rPr lang="tr-TR" sz="3600" b="1" dirty="0" smtClean="0"/>
              <a:t>UYACAKLARI </a:t>
            </a:r>
            <a:r>
              <a:rPr lang="tr-TR" sz="3600" b="1" dirty="0"/>
              <a:t>KURALLAR VE BEKLENEN DAVRANIŞLAR </a:t>
            </a:r>
            <a:r>
              <a:rPr lang="tr-TR" b="1" dirty="0"/>
              <a:t/>
            </a:r>
            <a:br>
              <a:rPr lang="tr-TR" b="1" dirty="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44824"/>
            <a:ext cx="8191819" cy="3816424"/>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81096"/>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1"/>
            <a:ext cx="8445624" cy="1152128"/>
          </a:xfrm>
        </p:spPr>
        <p:txBody>
          <a:bodyPr>
            <a:normAutofit lnSpcReduction="10000"/>
          </a:bodyPr>
          <a:lstStyle/>
          <a:p>
            <a:r>
              <a:rPr lang="tr-TR" dirty="0"/>
              <a:t>Savaş, yangın, deprem ve benzeri olağanüstü durumlarda topluma hizmet etkinliklerine gönüllü katkı sağlamaları ve verilen görevleri tamamlamaları,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523"/>
            <a:ext cx="7128792" cy="5035657"/>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91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3888432" cy="5544616"/>
          </a:xfrm>
        </p:spPr>
        <p:txBody>
          <a:bodyPr>
            <a:normAutofit/>
          </a:bodyPr>
          <a:lstStyle/>
          <a:p>
            <a:r>
              <a:rPr lang="tr-TR" dirty="0"/>
              <a:t> Zararlı, bölücü, yıkıcı, siyasi ve ideolojik amaçlı faaliyetlere katılmamaları, bunlarla ilgili amblem, afiş, rozet, yayın ve benzerlerini taşımamaları ve bulundurmamaları,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32656"/>
            <a:ext cx="4192154" cy="5496855"/>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90029"/>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0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1"/>
            <a:ext cx="8229600" cy="1080120"/>
          </a:xfrm>
        </p:spPr>
        <p:txBody>
          <a:bodyPr/>
          <a:lstStyle/>
          <a:p>
            <a:r>
              <a:rPr lang="tr-TR" dirty="0"/>
              <a:t>Bilişim araçlarını ve sosyal medyayı kişisel, toplumsal ve eğitsel yararlar doğrultusunda kullanmaları,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88840"/>
            <a:ext cx="7620000" cy="3810000"/>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57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332657"/>
            <a:ext cx="8229600" cy="2088232"/>
          </a:xfrm>
        </p:spPr>
        <p:txBody>
          <a:bodyPr>
            <a:normAutofit/>
          </a:bodyPr>
          <a:lstStyle/>
          <a:p>
            <a:r>
              <a:rPr lang="tr-TR" dirty="0"/>
              <a:t>Bilişim araçlarını ve sosyal medyayı; zararlı, bölücü, yıkıcı ve toplumun genel ahlak kurallarıyla bağdaşmayan ve şiddet içerikli amaçlar için kullanmamaları; bunların üretilmesine, bulundurulmasına, taşınmasına yardımcı olmamaları,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204864"/>
            <a:ext cx="2448272" cy="3048000"/>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5194" y="5686637"/>
            <a:ext cx="956196" cy="11679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iliÅim ve Åiddet iÃ§erik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077984"/>
            <a:ext cx="3320367"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iÅim ve Åiddet iÃ§erik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100804"/>
            <a:ext cx="2370580" cy="335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54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332657"/>
            <a:ext cx="8229600" cy="2088232"/>
          </a:xfrm>
        </p:spPr>
        <p:txBody>
          <a:bodyPr>
            <a:normAutofit/>
          </a:bodyPr>
          <a:lstStyle/>
          <a:p>
            <a:r>
              <a:rPr lang="tr-TR" dirty="0"/>
              <a:t>Alınan sağlık ve güvenlik tedbirlerine uyarak bu konuda örnek davranışlar sergilemeleri</a:t>
            </a: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94" y="5686637"/>
            <a:ext cx="956196" cy="116797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saÄlÄ±k ve gÃ¼venlik tedbir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saÄlÄ±k ve gÃ¼venlik tedbir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saÄlÄ±k ve gÃ¼venlik tedbiri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8" descr="saÄlÄ±k ve gÃ¼venlik tedbiri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3" name="Picture 9" descr="C:\Users\Hp\Desktop\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87" y="2132856"/>
            <a:ext cx="4319606" cy="32064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aÄlÄ±k ve gÃ¼venlik tedbir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139" y="2191214"/>
            <a:ext cx="4012341" cy="317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296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9"/>
            <a:ext cx="8229600" cy="1800200"/>
          </a:xfrm>
        </p:spPr>
        <p:txBody>
          <a:bodyPr/>
          <a:lstStyle/>
          <a:p>
            <a:r>
              <a:rPr lang="tr-TR" b="1" dirty="0" smtClean="0">
                <a:solidFill>
                  <a:srgbClr val="7030A0"/>
                </a:solidFill>
              </a:rPr>
              <a:t>Üstün </a:t>
            </a:r>
            <a:r>
              <a:rPr lang="tr-TR" b="1" dirty="0">
                <a:solidFill>
                  <a:srgbClr val="7030A0"/>
                </a:solidFill>
              </a:rPr>
              <a:t>başarı belgesi almaya hak kazanan öğrencilere okulun iftihar listesinde yer verilir.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04864"/>
            <a:ext cx="6336704" cy="4224469"/>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49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24744"/>
            <a:ext cx="8136904" cy="5544616"/>
          </a:xfrm>
        </p:spPr>
        <p:txBody>
          <a:bodyPr>
            <a:normAutofit fontScale="70000" lnSpcReduction="20000"/>
          </a:bodyPr>
          <a:lstStyle/>
          <a:p>
            <a:r>
              <a:rPr lang="tr-TR" b="1" dirty="0" smtClean="0"/>
              <a:t>Ortaöğretim Kurumları Yönetmeliği Madde:161 </a:t>
            </a:r>
          </a:p>
          <a:p>
            <a:r>
              <a:rPr lang="tr-TR" dirty="0"/>
              <a:t>(1) Okul öğrenci ödül ve disiplin kurulu puan şartına bağlı kalmadan;</a:t>
            </a:r>
          </a:p>
          <a:p>
            <a:r>
              <a:rPr lang="tr-TR" dirty="0"/>
              <a:t>a) Türkçeyi doğru, güzel ve etkili kullanarak örnek olmak,</a:t>
            </a:r>
          </a:p>
          <a:p>
            <a:r>
              <a:rPr lang="tr-TR" dirty="0"/>
              <a:t>b) Bilimsel projelerle sosyal etkinliklere katılmak, bu çalışmalarda liderlik yapmak, yapılan etkinliklerde eğitime katkıda bulunmak ve üstün başarı göstermek,</a:t>
            </a:r>
          </a:p>
          <a:p>
            <a:r>
              <a:rPr lang="tr-TR" dirty="0"/>
              <a:t>c) Okul araç-gereç ve donanımlarıyla çevreyi koruma ve gözetmede davranışlarıyla örnek olmak,</a:t>
            </a:r>
          </a:p>
          <a:p>
            <a:r>
              <a:rPr lang="tr-TR" dirty="0"/>
              <a:t>ç) Görgü kurallarına uymada ve insan ilişkilerinde örnek olmak,</a:t>
            </a:r>
          </a:p>
          <a:p>
            <a:r>
              <a:rPr lang="tr-TR" dirty="0"/>
              <a:t>d) Trafik kurallarına uymada örnek davranışlar sergilemek,</a:t>
            </a:r>
          </a:p>
          <a:p>
            <a:r>
              <a:rPr lang="tr-TR" dirty="0"/>
              <a:t>e) Bilişim araçlarını kullanmada iyi örnek olacak davranışlar sergilemek,</a:t>
            </a:r>
          </a:p>
          <a:p>
            <a:r>
              <a:rPr lang="tr-TR" dirty="0"/>
              <a:t>f) Okula ve derslere düzenli olarak gelmek, bu yönde arkadaşlarına iyi örnek olmak,</a:t>
            </a:r>
          </a:p>
          <a:p>
            <a:r>
              <a:rPr lang="tr-TR" dirty="0"/>
              <a:t>g)</a:t>
            </a:r>
            <a:r>
              <a:rPr lang="tr-TR" b="1" dirty="0"/>
              <a:t> (Değişik:RG-1/7/2015-29403) </a:t>
            </a:r>
            <a:r>
              <a:rPr lang="tr-TR" dirty="0"/>
              <a:t>  Zorunlu göç mağdurları, mülteci ve sığınmacılar, gazi ve şehit yakınları, doğal afetlerden etkilenenler, yaşlı, yetim, öksüz, güçsüz, engelli ve benzeri durumda olanlar ile diğer yardıma ihtiyaç duyanlara yönelik yürütülen toplum hizmetlerinde görev almak,</a:t>
            </a:r>
          </a:p>
          <a:p>
            <a:r>
              <a:rPr lang="tr-TR" dirty="0"/>
              <a:t>ğ) Alınan sağlık ve güvenlik tedbirlerine uyarak konuyla ilgili örnek davranışlar sergilemek gibi davranışlardan örnek oluşturacak bir ya da birkaçını gösteren davranış puanı indirilmemiş öğrencileri; öğretim yılı içinde herhangi bir ödül alıp almadığına bakılmaksızın öğrenci, öğretmen veya okul yönetiminin teklifi, onur kurulunun uygun görüşü doğrultusunda onur belgesiyle ödüllendirir. Bir öğretim yılı içinde iki ve daha fazla onur belgesi alan öğrencilere okulun onur listesinde yer verilir.</a:t>
            </a:r>
          </a:p>
          <a:p>
            <a:endParaRPr lang="tr-TR" dirty="0"/>
          </a:p>
        </p:txBody>
      </p:sp>
      <p:sp>
        <p:nvSpPr>
          <p:cNvPr id="2" name="Başlık 1"/>
          <p:cNvSpPr>
            <a:spLocks noGrp="1"/>
          </p:cNvSpPr>
          <p:nvPr>
            <p:ph type="title"/>
          </p:nvPr>
        </p:nvSpPr>
        <p:spPr/>
        <p:txBody>
          <a:bodyPr>
            <a:normAutofit fontScale="90000"/>
          </a:bodyPr>
          <a:lstStyle/>
          <a:p>
            <a:r>
              <a:rPr lang="tr-TR" b="1" dirty="0"/>
              <a:t>Onur belgesi ile ödüllendirme</a:t>
            </a:r>
            <a:r>
              <a:rPr lang="tr-TR" dirty="0"/>
              <a:t/>
            </a:r>
            <a:br>
              <a:rPr lang="tr-TR" dirty="0"/>
            </a:br>
            <a:endParaRPr lang="tr-TR" dirty="0"/>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032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r>
              <a:rPr lang="tr-TR" dirty="0"/>
              <a:t>(2) Ayrıca öğretmenler kurulu, ders yılı başında yukarıda belirtilen davranışların dışında da onur belgesiyle ödüllendirilebilecek davranışları belirler. Belirlenen davranışlar okul yönetimince onur kuruluyla okul öğrenci ödül ve disiplin kuruluna bildirilir.</a:t>
            </a:r>
          </a:p>
          <a:p>
            <a:r>
              <a:rPr lang="tr-TR" b="1" dirty="0"/>
              <a:t> </a:t>
            </a:r>
            <a:endParaRPr lang="tr-TR" dirty="0"/>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8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85267"/>
            <a:ext cx="8064896" cy="6487465"/>
          </a:xfrm>
          <a:prstGeom prst="rect">
            <a:avLst/>
          </a:prstGeom>
        </p:spPr>
      </p:pic>
      <p:pic>
        <p:nvPicPr>
          <p:cNvPr id="3"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6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132856"/>
            <a:ext cx="8229600" cy="3384376"/>
          </a:xfrm>
        </p:spPr>
        <p:txBody>
          <a:bodyPr>
            <a:normAutofit/>
          </a:bodyPr>
          <a:lstStyle/>
          <a:p>
            <a:pPr marL="0" indent="0">
              <a:buNone/>
            </a:pPr>
            <a:r>
              <a:rPr lang="tr-TR" dirty="0"/>
              <a:t>a) Kınama,</a:t>
            </a:r>
          </a:p>
          <a:p>
            <a:pPr marL="0" indent="0">
              <a:buNone/>
            </a:pPr>
            <a:r>
              <a:rPr lang="tr-TR" dirty="0"/>
              <a:t>b) Okuldan kısa süreli uzaklaştırma,</a:t>
            </a:r>
          </a:p>
          <a:p>
            <a:pPr marL="0" indent="0">
              <a:buNone/>
            </a:pPr>
            <a:r>
              <a:rPr lang="tr-TR" dirty="0"/>
              <a:t>c) Okuldan tasdikname ile uzaklaştırma,</a:t>
            </a:r>
          </a:p>
          <a:p>
            <a:pPr marL="0" indent="0">
              <a:buNone/>
            </a:pPr>
            <a:r>
              <a:rPr lang="tr-TR" dirty="0"/>
              <a:t>ç) Örgün eğitim dışına çıkarma</a:t>
            </a:r>
          </a:p>
          <a:p>
            <a:pPr marL="0" indent="0">
              <a:buNone/>
            </a:pPr>
            <a:r>
              <a:rPr lang="tr-TR" dirty="0"/>
              <a:t>cezalarından biri verilir.</a:t>
            </a:r>
          </a:p>
          <a:p>
            <a:pPr marL="0" indent="0">
              <a:buNone/>
            </a:pPr>
            <a:endParaRPr lang="tr-TR" dirty="0"/>
          </a:p>
        </p:txBody>
      </p:sp>
      <p:sp>
        <p:nvSpPr>
          <p:cNvPr id="2" name="Başlık 1"/>
          <p:cNvSpPr>
            <a:spLocks noGrp="1"/>
          </p:cNvSpPr>
          <p:nvPr>
            <p:ph type="title"/>
          </p:nvPr>
        </p:nvSpPr>
        <p:spPr/>
        <p:txBody>
          <a:bodyPr>
            <a:normAutofit fontScale="90000"/>
          </a:bodyPr>
          <a:lstStyle/>
          <a:p>
            <a:r>
              <a:rPr lang="tr-TR" b="1" dirty="0"/>
              <a:t>Disiplin cezaları</a:t>
            </a:r>
            <a:r>
              <a:rPr lang="tr-TR" dirty="0"/>
              <a:t/>
            </a:r>
            <a:br>
              <a:rPr lang="tr-TR" dirty="0"/>
            </a:br>
            <a:endParaRPr lang="tr-TR" dirty="0"/>
          </a:p>
        </p:txBody>
      </p:sp>
      <p:sp>
        <p:nvSpPr>
          <p:cNvPr id="4" name="İçerik Yer Tutucusu 2"/>
          <p:cNvSpPr txBox="1">
            <a:spLocks/>
          </p:cNvSpPr>
          <p:nvPr/>
        </p:nvSpPr>
        <p:spPr>
          <a:xfrm>
            <a:off x="683568" y="1052736"/>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smtClean="0"/>
              <a:t>Öğrencilere davranışlarının niteliklerine göre;</a:t>
            </a:r>
            <a:endParaRPr lang="tr-TR" dirty="0"/>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144" y="1"/>
            <a:ext cx="861855"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146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2 Alt Başlık"/>
          <p:cNvSpPr>
            <a:spLocks noGrp="1"/>
          </p:cNvSpPr>
          <p:nvPr>
            <p:ph type="subTitle" idx="1"/>
          </p:nvPr>
        </p:nvSpPr>
        <p:spPr>
          <a:xfrm>
            <a:off x="1371600" y="1143000"/>
            <a:ext cx="6400800" cy="4495800"/>
          </a:xfrm>
        </p:spPr>
        <p:txBody>
          <a:bodyPr/>
          <a:lstStyle/>
          <a:p>
            <a:pPr>
              <a:spcBef>
                <a:spcPct val="0"/>
              </a:spcBef>
              <a:buFont typeface="Arial" charset="0"/>
              <a:buNone/>
            </a:pPr>
            <a:endParaRPr lang="tr-TR" smtClean="0"/>
          </a:p>
        </p:txBody>
      </p:sp>
      <p:graphicFrame>
        <p:nvGraphicFramePr>
          <p:cNvPr id="5" name="4 Tablo"/>
          <p:cNvGraphicFramePr>
            <a:graphicFrameLocks noGrp="1"/>
          </p:cNvGraphicFramePr>
          <p:nvPr>
            <p:extLst>
              <p:ext uri="{D42A27DB-BD31-4B8C-83A1-F6EECF244321}">
                <p14:modId xmlns:p14="http://schemas.microsoft.com/office/powerpoint/2010/main" val="2563324284"/>
              </p:ext>
            </p:extLst>
          </p:nvPr>
        </p:nvGraphicFramePr>
        <p:xfrm>
          <a:off x="0" y="0"/>
          <a:ext cx="9144000" cy="7447915"/>
        </p:xfrm>
        <a:graphic>
          <a:graphicData uri="http://schemas.openxmlformats.org/drawingml/2006/table">
            <a:tbl>
              <a:tblPr/>
              <a:tblGrid>
                <a:gridCol w="9144000"/>
              </a:tblGrid>
              <a:tr h="873125">
                <a:tc>
                  <a:txBody>
                    <a:bodyPr/>
                    <a:lstStyle/>
                    <a:p>
                      <a:pPr algn="ctr"/>
                      <a:r>
                        <a:rPr lang="tr-TR" sz="1800" b="1" kern="1200" dirty="0" smtClean="0">
                          <a:solidFill>
                            <a:schemeClr val="tx1"/>
                          </a:solidFill>
                          <a:effectLst/>
                          <a:latin typeface="+mn-lt"/>
                          <a:ea typeface="+mn-ea"/>
                          <a:cs typeface="+mn-cs"/>
                        </a:rPr>
                        <a:t> ONUNCU KISIM</a:t>
                      </a:r>
                      <a:endParaRPr lang="tr-TR" sz="1800" kern="1200" dirty="0" smtClean="0">
                        <a:solidFill>
                          <a:schemeClr val="tx1"/>
                        </a:solidFill>
                        <a:effectLst/>
                        <a:latin typeface="+mn-lt"/>
                        <a:ea typeface="+mn-ea"/>
                        <a:cs typeface="+mn-cs"/>
                      </a:endParaRPr>
                    </a:p>
                    <a:p>
                      <a:pPr algn="ctr"/>
                      <a:r>
                        <a:rPr lang="tr-TR" sz="1800" b="1" kern="1200" dirty="0" smtClean="0">
                          <a:solidFill>
                            <a:schemeClr val="tx1"/>
                          </a:solidFill>
                          <a:effectLst/>
                          <a:latin typeface="+mn-lt"/>
                          <a:ea typeface="+mn-ea"/>
                          <a:cs typeface="+mn-cs"/>
                        </a:rPr>
                        <a:t>Öğrenci Davranışları, Ödül ve Disipline İlişkin Hükümler</a:t>
                      </a:r>
                      <a:endParaRPr lang="tr-TR" sz="1800" kern="1200" dirty="0" smtClean="0">
                        <a:solidFill>
                          <a:schemeClr val="tx1"/>
                        </a:solidFill>
                        <a:effectLst/>
                        <a:latin typeface="+mn-lt"/>
                        <a:ea typeface="+mn-ea"/>
                        <a:cs typeface="+mn-cs"/>
                      </a:endParaRPr>
                    </a:p>
                    <a:p>
                      <a:pPr algn="ctr"/>
                      <a:r>
                        <a:rPr lang="tr-TR" sz="1800" kern="1200" dirty="0" smtClean="0">
                          <a:solidFill>
                            <a:schemeClr val="tx1"/>
                          </a:solidFill>
                          <a:effectLst/>
                          <a:latin typeface="+mn-lt"/>
                          <a:ea typeface="+mn-ea"/>
                          <a:cs typeface="+mn-cs"/>
                        </a:rPr>
                        <a:t> </a:t>
                      </a:r>
                    </a:p>
                    <a:p>
                      <a:pPr algn="ctr"/>
                      <a:r>
                        <a:rPr lang="tr-TR" sz="1800" b="1" kern="1200" dirty="0" smtClean="0">
                          <a:solidFill>
                            <a:schemeClr val="tx1"/>
                          </a:solidFill>
                          <a:effectLst/>
                          <a:latin typeface="+mn-lt"/>
                          <a:ea typeface="+mn-ea"/>
                          <a:cs typeface="+mn-cs"/>
                        </a:rPr>
                        <a:t>BİRİNCİ BÖLÜM</a:t>
                      </a:r>
                      <a:endParaRPr lang="tr-TR" sz="1800" kern="1200" dirty="0" smtClean="0">
                        <a:solidFill>
                          <a:schemeClr val="tx1"/>
                        </a:solidFill>
                        <a:effectLst/>
                        <a:latin typeface="+mn-lt"/>
                        <a:ea typeface="+mn-ea"/>
                        <a:cs typeface="+mn-cs"/>
                      </a:endParaRPr>
                    </a:p>
                    <a:p>
                      <a:pPr algn="ctr"/>
                      <a:r>
                        <a:rPr lang="tr-TR" sz="1800" b="1" kern="1200" dirty="0" smtClean="0">
                          <a:solidFill>
                            <a:schemeClr val="tx1"/>
                          </a:solidFill>
                          <a:effectLst/>
                          <a:latin typeface="+mn-lt"/>
                          <a:ea typeface="+mn-ea"/>
                          <a:cs typeface="+mn-cs"/>
                        </a:rPr>
                        <a:t>Öğrenci Davranışları ve Öğrencilerin Korunması</a:t>
                      </a:r>
                      <a:endParaRPr lang="tr-TR" sz="180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984875">
                <a:tc>
                  <a:txBody>
                    <a:bodyPr/>
                    <a:lstStyle/>
                    <a:p>
                      <a:r>
                        <a:rPr kumimoji="0" lang="tr-TR" sz="2400" b="1" kern="1200" dirty="0" smtClean="0">
                          <a:solidFill>
                            <a:srgbClr val="7030A0"/>
                          </a:solidFill>
                          <a:effectLst/>
                          <a:latin typeface="+mn-lt"/>
                          <a:ea typeface="+mn-ea"/>
                          <a:cs typeface="+mn-cs"/>
                        </a:rPr>
                        <a:t>Öğrencilerin uyacakları kurallar ve öğrencilerden beklenen davranışlar</a:t>
                      </a:r>
                      <a:endParaRPr kumimoji="0" lang="tr-TR" sz="2400" kern="1200" dirty="0" smtClean="0">
                        <a:solidFill>
                          <a:srgbClr val="7030A0"/>
                        </a:solidFill>
                        <a:effectLst/>
                        <a:latin typeface="+mn-lt"/>
                        <a:ea typeface="+mn-ea"/>
                        <a:cs typeface="+mn-cs"/>
                      </a:endParaRPr>
                    </a:p>
                    <a:p>
                      <a:r>
                        <a:rPr kumimoji="0" lang="tr-TR" sz="2400" b="1" kern="1200" dirty="0" smtClean="0">
                          <a:solidFill>
                            <a:srgbClr val="7030A0"/>
                          </a:solidFill>
                          <a:effectLst/>
                          <a:latin typeface="+mn-lt"/>
                          <a:ea typeface="+mn-ea"/>
                          <a:cs typeface="+mn-cs"/>
                        </a:rPr>
                        <a:t>MADDE 157</a:t>
                      </a:r>
                      <a:r>
                        <a:rPr kumimoji="0" lang="tr-TR" sz="2400" kern="1200" dirty="0" smtClean="0">
                          <a:solidFill>
                            <a:srgbClr val="7030A0"/>
                          </a:solidFill>
                          <a:effectLst/>
                          <a:latin typeface="+mn-lt"/>
                          <a:ea typeface="+mn-ea"/>
                          <a:cs typeface="+mn-cs"/>
                        </a:rPr>
                        <a:t>- (1)</a:t>
                      </a:r>
                      <a:r>
                        <a:rPr kumimoji="0" lang="tr-TR" sz="2400" b="1" kern="1200" dirty="0" smtClean="0">
                          <a:solidFill>
                            <a:srgbClr val="7030A0"/>
                          </a:solidFill>
                          <a:effectLst/>
                          <a:latin typeface="+mn-lt"/>
                          <a:ea typeface="+mn-ea"/>
                          <a:cs typeface="+mn-cs"/>
                        </a:rPr>
                        <a:t>(Değişik:RG-1/7/2015-29403) </a:t>
                      </a:r>
                      <a:r>
                        <a:rPr kumimoji="0" lang="tr-TR" sz="2400" kern="1200" dirty="0" smtClean="0">
                          <a:solidFill>
                            <a:srgbClr val="7030A0"/>
                          </a:solidFill>
                          <a:effectLst/>
                          <a:latin typeface="+mn-lt"/>
                          <a:ea typeface="+mn-ea"/>
                          <a:cs typeface="+mn-cs"/>
                        </a:rPr>
                        <a:t>Öğrencilerin; Atatürk inkılâp ve ilkeleriyle, Atatürk milliyetçiliğine bağlı, Türk milletinin millî, ahlâkî, manevi ve kültürel değerlerini benimseyen, koruyan ve geliştiren; ailesini, vatanını, milletini seven ve yücelten, insan haklarına saygılı, Cumhuriyetin demokratik, laik, sosyal ve hukuk devleti olması ilkelerine karşı görev ve sorumluluklarını bilen ve bunları davranış hâline getiren; beden, zihin, ahlâk, ruh ve duygu bakımından dengeli ve sağlıklı, gelişmiş bir kişiliğe, hür ve bilimsel düşünme gücüne, geniş bir dünya görüşüne sahip topluma karşı sorumluluk duyan, yapıcı, yaratıcı ve verimli kişiler olarak yetişmeleri için okul yönetimi, öğretmenler, rehberlik servisi, veli, okul aile birliği ve ilgili diğer paydaşlarla işbirliği yapması istenir.</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1000" b="1" i="0" u="none" strike="noStrike" cap="none" normalizeH="0" baseline="0" dirty="0" smtClean="0">
                          <a:ln>
                            <a:noFill/>
                          </a:ln>
                          <a:solidFill>
                            <a:srgbClr val="0070C0"/>
                          </a:solidFill>
                          <a:effectLst/>
                          <a:latin typeface="Segoe UI" pitchFamily="34" charset="0"/>
                          <a:cs typeface="Segoe UI" pitchFamily="34" charset="0"/>
                        </a:rPr>
                        <a:t>**MEB Ortaöğretim Kurumları  Yönetmeliği</a:t>
                      </a: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0070C0"/>
                          </a:solidFill>
                          <a:effectLst/>
                          <a:latin typeface="Segoe UI" pitchFamily="34" charset="0"/>
                          <a:cs typeface="Segoe UI" pitchFamily="34" charset="0"/>
                        </a:rPr>
                        <a:t>eliği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bl>
          </a:graphicData>
        </a:graphic>
      </p:graphicFrame>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3559" y="9912"/>
            <a:ext cx="1151681" cy="140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34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256583"/>
          </a:xfrm>
        </p:spPr>
        <p:txBody>
          <a:bodyPr>
            <a:normAutofit fontScale="62500" lnSpcReduction="20000"/>
          </a:bodyPr>
          <a:lstStyle/>
          <a:p>
            <a:pPr marL="0" indent="0">
              <a:buNone/>
            </a:pPr>
            <a:r>
              <a:rPr lang="tr-TR" sz="4500" b="1" dirty="0" smtClean="0">
                <a:solidFill>
                  <a:srgbClr val="FF0000"/>
                </a:solidFill>
              </a:rPr>
              <a:t>Kınama </a:t>
            </a:r>
            <a:r>
              <a:rPr lang="tr-TR" sz="4500" b="1" dirty="0">
                <a:solidFill>
                  <a:srgbClr val="FF0000"/>
                </a:solidFill>
              </a:rPr>
              <a:t>cezasını gerektiren </a:t>
            </a:r>
            <a:r>
              <a:rPr lang="tr-TR" sz="4500" b="1" dirty="0" smtClean="0">
                <a:solidFill>
                  <a:srgbClr val="FF0000"/>
                </a:solidFill>
              </a:rPr>
              <a:t>davranışlar ve fiiller;</a:t>
            </a:r>
            <a:endParaRPr lang="tr-TR" sz="4500" b="1" dirty="0">
              <a:solidFill>
                <a:srgbClr val="FF0000"/>
              </a:solidFill>
            </a:endParaRPr>
          </a:p>
          <a:p>
            <a:pPr marL="0" indent="0">
              <a:buNone/>
            </a:pPr>
            <a:r>
              <a:rPr lang="tr-TR" sz="2900" dirty="0"/>
              <a:t>a)</a:t>
            </a:r>
            <a:r>
              <a:rPr lang="tr-TR" sz="2900" b="1" dirty="0"/>
              <a:t> (Değişik:RG-1/7/2015-29403) </a:t>
            </a:r>
            <a:r>
              <a:rPr lang="tr-TR" sz="2900" dirty="0"/>
              <a:t>  Okulu, okul eşyasını ve çevresini kirletmek,</a:t>
            </a:r>
          </a:p>
          <a:p>
            <a:pPr marL="0" indent="0">
              <a:buNone/>
            </a:pPr>
            <a:r>
              <a:rPr lang="tr-TR" sz="2900" dirty="0"/>
              <a:t>b) Yapması gereken görevleri yapmamak,</a:t>
            </a:r>
          </a:p>
          <a:p>
            <a:pPr marL="0" indent="0">
              <a:buNone/>
            </a:pPr>
            <a:r>
              <a:rPr lang="tr-TR" sz="2900" dirty="0"/>
              <a:t>c) Kılık-kıyafete ilişkin mevzuat hükümlerine uymamak,</a:t>
            </a:r>
          </a:p>
          <a:p>
            <a:pPr marL="0" indent="0">
              <a:buNone/>
            </a:pPr>
            <a:r>
              <a:rPr lang="tr-TR" sz="2900" dirty="0"/>
              <a:t>ç)</a:t>
            </a:r>
            <a:r>
              <a:rPr lang="tr-TR" sz="2900" b="1" dirty="0"/>
              <a:t> (Değişik:RG-1/7/2015-29403) </a:t>
            </a:r>
            <a:r>
              <a:rPr lang="tr-TR" sz="2900" dirty="0"/>
              <a:t>  Tütün ve tütün mamullerini bulundurmak veya kullanmak,</a:t>
            </a:r>
          </a:p>
          <a:p>
            <a:pPr marL="0" indent="0">
              <a:buNone/>
            </a:pPr>
            <a:r>
              <a:rPr lang="tr-TR" sz="2900" dirty="0"/>
              <a:t>d) Başkasına ait eşyayı izinsiz almak veya kullanmak,</a:t>
            </a:r>
          </a:p>
          <a:p>
            <a:pPr marL="0" indent="0">
              <a:buNone/>
            </a:pPr>
            <a:r>
              <a:rPr lang="tr-TR" sz="2900" dirty="0"/>
              <a:t>e) Yalan söylemek,</a:t>
            </a:r>
          </a:p>
          <a:p>
            <a:pPr marL="0" indent="0">
              <a:buNone/>
            </a:pPr>
            <a:r>
              <a:rPr lang="tr-TR" sz="2900" dirty="0"/>
              <a:t>f) </a:t>
            </a:r>
            <a:r>
              <a:rPr lang="tr-TR" sz="2900" b="1" dirty="0"/>
              <a:t>(Değişik:RG-28/10/2016-29871)</a:t>
            </a:r>
            <a:r>
              <a:rPr lang="tr-TR" sz="2900" dirty="0"/>
              <a:t> Okula geldiği hâlde özürsüz eğitim ve öğretim faaliyetlerine, törenlere, sosyal etkinliklere ve okul pansiyonlarında etüde katılmamak, geç katılmak veya bunlardan erken ayrılmak,</a:t>
            </a:r>
          </a:p>
          <a:p>
            <a:pPr marL="0" indent="0">
              <a:buNone/>
            </a:pPr>
            <a:r>
              <a:rPr lang="tr-TR" sz="2900" dirty="0"/>
              <a:t>g) </a:t>
            </a:r>
            <a:r>
              <a:rPr lang="tr-TR" sz="2900" b="1" dirty="0"/>
              <a:t>(Değişik:RG-28/10/2016-29871)</a:t>
            </a:r>
            <a:r>
              <a:rPr lang="tr-TR" sz="2900" dirty="0"/>
              <a:t> Okul kütüphanesi, atölye, laboratuvar, pansiyon veya diğer bölümlerden aldığı kitap, araç-gereç ve malzemeyi, eksik vermek veya kötü kullanmak,</a:t>
            </a:r>
          </a:p>
          <a:p>
            <a:pPr marL="0" indent="0">
              <a:buNone/>
            </a:pPr>
            <a:r>
              <a:rPr lang="tr-TR" sz="2900" dirty="0"/>
              <a:t>ğ) Kaba ve saygısız davranmak,</a:t>
            </a:r>
          </a:p>
          <a:p>
            <a:pPr marL="0" indent="0">
              <a:buNone/>
            </a:pPr>
            <a:r>
              <a:rPr lang="tr-TR" sz="2900" dirty="0"/>
              <a:t>h)</a:t>
            </a:r>
            <a:r>
              <a:rPr lang="tr-TR" sz="2900" b="1" dirty="0"/>
              <a:t> (Değişik:RG-1/7/2015-29403) </a:t>
            </a:r>
            <a:r>
              <a:rPr lang="tr-TR" sz="2900" dirty="0"/>
              <a:t>  Dersin ve ders dışı eğitim faaliyetlerinin akışını ve düzenini bozacak davranışlarda bulunmak,</a:t>
            </a:r>
          </a:p>
          <a:p>
            <a:pPr marL="0" indent="0">
              <a:buNone/>
            </a:pPr>
            <a:r>
              <a:rPr lang="tr-TR" sz="2900" dirty="0"/>
              <a:t>ı) Kopya çekmek veya çekilmesine yardımcı olmak,</a:t>
            </a:r>
          </a:p>
          <a:p>
            <a:pPr marL="0" indent="0">
              <a:buNone/>
            </a:pPr>
            <a:endParaRPr lang="tr-TR" dirty="0"/>
          </a:p>
        </p:txBody>
      </p:sp>
      <p:sp>
        <p:nvSpPr>
          <p:cNvPr id="2" name="Başlık 1"/>
          <p:cNvSpPr>
            <a:spLocks noGrp="1"/>
          </p:cNvSpPr>
          <p:nvPr>
            <p:ph type="title"/>
          </p:nvPr>
        </p:nvSpPr>
        <p:spPr/>
        <p:txBody>
          <a:bodyPr>
            <a:normAutofit fontScale="90000"/>
          </a:bodyPr>
          <a:lstStyle/>
          <a:p>
            <a:r>
              <a:rPr lang="tr-TR" sz="4000" b="1" dirty="0"/>
              <a:t>Disiplin cezasını gerektiren davranışlar</a:t>
            </a:r>
            <a:r>
              <a:rPr lang="tr-TR" dirty="0"/>
              <a:t/>
            </a:r>
            <a:br>
              <a:rPr lang="tr-TR" dirty="0"/>
            </a:br>
            <a:endParaRPr lang="tr-TR" dirty="0"/>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690029"/>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87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5544617"/>
          </a:xfrm>
        </p:spPr>
        <p:txBody>
          <a:bodyPr>
            <a:normAutofit/>
          </a:bodyPr>
          <a:lstStyle/>
          <a:p>
            <a:pPr marL="0" indent="0">
              <a:buNone/>
            </a:pPr>
            <a:r>
              <a:rPr lang="tr-TR" dirty="0"/>
              <a:t>i) </a:t>
            </a:r>
            <a:r>
              <a:rPr lang="tr-TR" b="1" dirty="0"/>
              <a:t>(Değişik:RG-1/7/2015-29403) </a:t>
            </a:r>
            <a:r>
              <a:rPr lang="tr-TR" dirty="0"/>
              <a:t>   Yatılı okullarda pansiyona geç gelmek,</a:t>
            </a:r>
          </a:p>
          <a:p>
            <a:pPr marL="0" indent="0">
              <a:buNone/>
            </a:pPr>
            <a:r>
              <a:rPr lang="tr-TR" dirty="0"/>
              <a:t>j) </a:t>
            </a:r>
            <a:r>
              <a:rPr lang="tr-TR" b="1" dirty="0"/>
              <a:t>(Değişik:RG-1/7/2015-29403) </a:t>
            </a:r>
            <a:r>
              <a:rPr lang="tr-TR" dirty="0"/>
              <a:t>  Müstehcen veya yasaklanmış araç, gereç ve dokümanları okula ve okula bağlı yerlere sokmak veya yanında bulundurmak,</a:t>
            </a:r>
          </a:p>
          <a:p>
            <a:pPr marL="0" indent="0">
              <a:buNone/>
            </a:pPr>
            <a:r>
              <a:rPr lang="tr-TR" dirty="0"/>
              <a:t>k)</a:t>
            </a:r>
            <a:r>
              <a:rPr lang="tr-TR" b="1" dirty="0"/>
              <a:t>(Değişik:RG-1/7/2015-29403) </a:t>
            </a:r>
            <a:r>
              <a:rPr lang="tr-TR" dirty="0"/>
              <a:t> Kumar oynamaya yarayan araç-gereç ve doküman bulundurmak,</a:t>
            </a:r>
          </a:p>
          <a:p>
            <a:pPr marL="0" indent="0">
              <a:buNone/>
            </a:pPr>
            <a:r>
              <a:rPr lang="tr-TR" dirty="0"/>
              <a:t>l) Bilişim araçlarını amacı dışında kullanmak,</a:t>
            </a:r>
          </a:p>
          <a:p>
            <a:pPr marL="0" indent="0">
              <a:buNone/>
            </a:pPr>
            <a:r>
              <a:rPr lang="tr-TR" dirty="0"/>
              <a:t>m) Alınan sağlık ve güvenlik tedbirlerine uymamak.</a:t>
            </a:r>
          </a:p>
          <a:p>
            <a:pPr marL="0" indent="0">
              <a:buNone/>
            </a:pPr>
            <a:r>
              <a:rPr lang="tr-TR" dirty="0"/>
              <a:t>n) </a:t>
            </a:r>
            <a:r>
              <a:rPr lang="tr-TR" b="1" dirty="0"/>
              <a:t>(Ek:RG-1/7/2015-29403) </a:t>
            </a:r>
            <a:r>
              <a:rPr lang="tr-TR" dirty="0"/>
              <a:t>  </a:t>
            </a:r>
            <a:r>
              <a:rPr lang="tr-TR" b="1" dirty="0"/>
              <a:t>(Değişik:RG-28/10/2016-29871)</a:t>
            </a:r>
            <a:r>
              <a:rPr lang="tr-TR" dirty="0"/>
              <a:t>  Ders saatleri içinde öğretmenin bilgisi ve kontrolü dışında bilişim araçlarını açık tutarak dersin akışını bozmak. </a:t>
            </a:r>
          </a:p>
          <a:p>
            <a:endParaRPr lang="tr-TR" dirty="0"/>
          </a:p>
        </p:txBody>
      </p:sp>
      <p:sp>
        <p:nvSpPr>
          <p:cNvPr id="4" name="Başlık 1"/>
          <p:cNvSpPr>
            <a:spLocks noGrp="1"/>
          </p:cNvSpPr>
          <p:nvPr>
            <p:ph type="title"/>
          </p:nvPr>
        </p:nvSpPr>
        <p:spPr>
          <a:xfrm>
            <a:off x="467544" y="116632"/>
            <a:ext cx="8229600" cy="1143000"/>
          </a:xfrm>
        </p:spPr>
        <p:txBody>
          <a:bodyPr>
            <a:normAutofit/>
          </a:bodyPr>
          <a:lstStyle/>
          <a:p>
            <a:pPr marL="0" indent="0" algn="l"/>
            <a:r>
              <a:rPr lang="tr-TR" sz="2800" b="1" dirty="0">
                <a:solidFill>
                  <a:srgbClr val="FF0000"/>
                </a:solidFill>
              </a:rPr>
              <a:t>Kınama cezasını gerektiren davranışlar ve fiiller;</a:t>
            </a: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5805264"/>
            <a:ext cx="827584"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60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5040560"/>
          </a:xfrm>
        </p:spPr>
        <p:txBody>
          <a:bodyPr>
            <a:normAutofit fontScale="77500" lnSpcReduction="20000"/>
          </a:bodyPr>
          <a:lstStyle/>
          <a:p>
            <a:pPr marL="0" indent="0">
              <a:buNone/>
            </a:pPr>
            <a:r>
              <a:rPr lang="tr-TR" dirty="0"/>
              <a:t>a)</a:t>
            </a:r>
            <a:r>
              <a:rPr lang="tr-TR" b="1" dirty="0"/>
              <a:t> (Değişik:RG-28/10/2016-29871) </a:t>
            </a:r>
            <a:r>
              <a:rPr lang="tr-TR" dirty="0"/>
              <a:t>   Kişilere, arkadaşlarına, okul yöneticilerine, öğretmenlerine ve diğer çalışanlarına karşı okul içinde ve dışında sözle, davranışla veya sosyal medya üzerinden hakaret etmek, hakareti paylaşmak, yaymak veya başkalarını bu davranışa kışkırtmak,</a:t>
            </a:r>
          </a:p>
          <a:p>
            <a:pPr marL="0" indent="0">
              <a:buNone/>
            </a:pPr>
            <a:r>
              <a:rPr lang="tr-TR" dirty="0"/>
              <a:t>b)</a:t>
            </a:r>
            <a:r>
              <a:rPr lang="tr-TR" b="1" dirty="0"/>
              <a:t> (Değişik:RG-1/7/2015-29403) </a:t>
            </a:r>
            <a:r>
              <a:rPr lang="tr-TR" dirty="0"/>
              <a:t>   Pansiyonun düzenini bozmak, pansiyonu terk etmek, gece izinsiz dışarıda kalmak,</a:t>
            </a:r>
          </a:p>
          <a:p>
            <a:pPr marL="0" indent="0">
              <a:buNone/>
            </a:pPr>
            <a:r>
              <a:rPr lang="tr-TR" dirty="0"/>
              <a:t>c) Kişileri veya grupları dil, ırk, cinsiyet, siyasi düşünce, felsefi ve dini inançlarına göre ayırmayı, kınamayı, kötülemeyi amaçlayan davranışlarda bulunmak veya ayrımcılığı körükleyici semboller taşımak,</a:t>
            </a:r>
          </a:p>
          <a:p>
            <a:pPr marL="0" indent="0">
              <a:buNone/>
            </a:pPr>
            <a:r>
              <a:rPr lang="tr-TR" dirty="0"/>
              <a:t>ç) </a:t>
            </a:r>
            <a:r>
              <a:rPr lang="tr-TR" b="1" dirty="0"/>
              <a:t>(Değişik:RG-1/7/2015-29403) </a:t>
            </a:r>
            <a:r>
              <a:rPr lang="tr-TR" dirty="0"/>
              <a:t>  İzinsiz gösteri, etkinlik ve toplantı düzenlemek, bu tür gösteri, etkinlik ve toplantılara katılmak,</a:t>
            </a:r>
          </a:p>
          <a:p>
            <a:pPr marL="0" indent="0">
              <a:buNone/>
            </a:pPr>
            <a:r>
              <a:rPr lang="tr-TR" dirty="0"/>
              <a:t>d) Her türlü ortamda kumar oynamak veya oynatmak,</a:t>
            </a:r>
          </a:p>
          <a:p>
            <a:pPr marL="0" indent="0">
              <a:buNone/>
            </a:pPr>
            <a:r>
              <a:rPr lang="tr-TR" dirty="0"/>
              <a:t>e)</a:t>
            </a:r>
            <a:r>
              <a:rPr lang="tr-TR" b="1" dirty="0"/>
              <a:t> (Değişik:RG-1/7/2015-29403) </a:t>
            </a:r>
            <a:r>
              <a:rPr lang="tr-TR" dirty="0"/>
              <a:t>   Okul kurallarının uygulanmasını ve öğrencilere verilen görevlerin yapılmasını engellemek,</a:t>
            </a:r>
          </a:p>
          <a:p>
            <a:pPr marL="0" indent="0">
              <a:buNone/>
            </a:pPr>
            <a:r>
              <a:rPr lang="tr-TR" dirty="0"/>
              <a:t>f) Başkalarına hakaret etmek, </a:t>
            </a:r>
          </a:p>
          <a:p>
            <a:pPr marL="0" indent="0">
              <a:buNone/>
            </a:pPr>
            <a:r>
              <a:rPr lang="tr-TR" dirty="0"/>
              <a:t>g)</a:t>
            </a:r>
            <a:r>
              <a:rPr lang="tr-TR" b="1" dirty="0"/>
              <a:t> (Değişik:RG-1/7/2015-29403) </a:t>
            </a:r>
            <a:r>
              <a:rPr lang="tr-TR" dirty="0"/>
              <a:t>   Müstehcen veya yasaklanmış araç, gereç, doküman ve benzerlerini dağıtmak, duvarlara ve diğer yerlere asmak, yapıştırmak, yazmak; bu amaçlar için okul araç-gerecini ve eklentilerini kullanmak,</a:t>
            </a:r>
          </a:p>
          <a:p>
            <a:endParaRPr lang="tr-TR" dirty="0"/>
          </a:p>
        </p:txBody>
      </p:sp>
      <p:sp>
        <p:nvSpPr>
          <p:cNvPr id="2" name="Başlık 1"/>
          <p:cNvSpPr>
            <a:spLocks noGrp="1"/>
          </p:cNvSpPr>
          <p:nvPr>
            <p:ph type="title"/>
          </p:nvPr>
        </p:nvSpPr>
        <p:spPr>
          <a:xfrm>
            <a:off x="457200" y="338328"/>
            <a:ext cx="8229600" cy="786416"/>
          </a:xfrm>
        </p:spPr>
        <p:txBody>
          <a:bodyPr>
            <a:normAutofit fontScale="90000"/>
          </a:bodyPr>
          <a:lstStyle/>
          <a:p>
            <a:pPr algn="l"/>
            <a:r>
              <a:rPr lang="tr-TR" sz="2800" b="1" dirty="0">
                <a:solidFill>
                  <a:srgbClr val="FF0000"/>
                </a:solidFill>
              </a:rPr>
              <a:t>Okuldan 1-5 gün arasında kısa süreli uzaklaştırma cezasını gerektiren fiil ve davranışlar;</a:t>
            </a:r>
            <a:endParaRPr lang="tr-TR" sz="3200" b="1" dirty="0">
              <a:solidFill>
                <a:srgbClr val="FF0000"/>
              </a:solidFill>
            </a:endParaRPr>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6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412776"/>
            <a:ext cx="7740848" cy="4713387"/>
          </a:xfrm>
        </p:spPr>
        <p:txBody>
          <a:bodyPr>
            <a:normAutofit fontScale="85000" lnSpcReduction="20000"/>
          </a:bodyPr>
          <a:lstStyle/>
          <a:p>
            <a:pPr marL="0" indent="0">
              <a:buNone/>
            </a:pPr>
            <a:r>
              <a:rPr lang="tr-TR" dirty="0"/>
              <a:t>ğ)</a:t>
            </a:r>
            <a:r>
              <a:rPr lang="tr-TR" b="1" dirty="0"/>
              <a:t> (Değişik:RG-1/7/2015-29403) </a:t>
            </a:r>
            <a:r>
              <a:rPr lang="tr-TR" dirty="0"/>
              <a:t>  Bilişim araçları veya sosyal medya yoluyla eğitim ve öğretim faaliyetlerine ve kişilere zarar vermek,</a:t>
            </a:r>
          </a:p>
          <a:p>
            <a:pPr marL="0" indent="0">
              <a:buNone/>
            </a:pPr>
            <a:r>
              <a:rPr lang="tr-TR" dirty="0"/>
              <a:t>h) </a:t>
            </a:r>
            <a:r>
              <a:rPr lang="tr-TR" b="1" dirty="0"/>
              <a:t>(Değişik:RG-28/10/2016-29871)</a:t>
            </a:r>
            <a:r>
              <a:rPr lang="tr-TR" dirty="0"/>
              <a:t> Okula geldiği hâlde özürsüz eğitim ve öğretim faaliyetlerine, törenlere ve diğer sosyal etkinliklere katılmamayı, geç katılmayı veya erken ayrılmayı alışkanlık haline getirmek,</a:t>
            </a:r>
          </a:p>
          <a:p>
            <a:pPr marL="0" indent="0">
              <a:buNone/>
            </a:pPr>
            <a:r>
              <a:rPr lang="tr-TR" dirty="0"/>
              <a:t>ı) Kavga etmek, başkalarına fiili şiddet uygulamak,</a:t>
            </a:r>
          </a:p>
          <a:p>
            <a:pPr marL="0" indent="0">
              <a:buNone/>
            </a:pPr>
            <a:r>
              <a:rPr lang="tr-TR" dirty="0"/>
              <a:t>i) Okul binası, eklenti ve donanımlarına, arkadaşlarının araç-gerecine siyasi, ideolojik veya müstehcen amaçlı yazılar yazmak, resim veya semboller çizmek,</a:t>
            </a:r>
          </a:p>
          <a:p>
            <a:pPr marL="0" indent="0">
              <a:buNone/>
            </a:pPr>
            <a:r>
              <a:rPr lang="tr-TR" dirty="0"/>
              <a:t>j) Toplu kopya çekmek veya çekilmesine yardımcı olmak,</a:t>
            </a:r>
          </a:p>
          <a:p>
            <a:pPr marL="0" indent="0">
              <a:buNone/>
            </a:pPr>
            <a:r>
              <a:rPr lang="tr-TR" dirty="0"/>
              <a:t>k) Sarhoşluk veren zararlı maddeleri bulundurmak veya kullanmak.</a:t>
            </a:r>
          </a:p>
          <a:p>
            <a:pPr marL="0" indent="0">
              <a:buNone/>
            </a:pPr>
            <a:r>
              <a:rPr lang="tr-TR" dirty="0"/>
              <a:t>l) </a:t>
            </a:r>
            <a:r>
              <a:rPr lang="tr-TR" b="1" dirty="0"/>
              <a:t>(Ek:RG-1/7/2015-29403) </a:t>
            </a:r>
            <a:r>
              <a:rPr lang="tr-TR" dirty="0"/>
              <a:t>  </a:t>
            </a:r>
            <a:r>
              <a:rPr lang="tr-TR" b="1" dirty="0"/>
              <a:t>(Değişik:RG-28/10/2016-29871)</a:t>
            </a:r>
            <a:r>
              <a:rPr lang="tr-TR" dirty="0"/>
              <a:t> Millî ve manevi değerlere, genel ahlak ve adaba uygun olmayan tutum ve davranışlarda bulunmak.</a:t>
            </a:r>
          </a:p>
          <a:p>
            <a:pPr marL="0" indent="0">
              <a:buNone/>
            </a:pPr>
            <a:r>
              <a:rPr lang="tr-TR" dirty="0"/>
              <a:t>m) </a:t>
            </a:r>
            <a:r>
              <a:rPr lang="tr-TR" b="1" dirty="0"/>
              <a:t>(Ek:RG-16/9/2017-30182)</a:t>
            </a:r>
            <a:r>
              <a:rPr lang="tr-TR" dirty="0"/>
              <a:t> Okul personelinin taşınır veya taşınmaz malına zarar vermek ve/veya malını tahrip etmek.</a:t>
            </a:r>
          </a:p>
          <a:p>
            <a:pPr marL="0" indent="0">
              <a:buNone/>
            </a:pPr>
            <a:endParaRPr lang="tr-TR" dirty="0"/>
          </a:p>
        </p:txBody>
      </p:sp>
      <p:sp>
        <p:nvSpPr>
          <p:cNvPr id="6" name="Başlık 1"/>
          <p:cNvSpPr>
            <a:spLocks noGrp="1"/>
          </p:cNvSpPr>
          <p:nvPr>
            <p:ph type="title"/>
          </p:nvPr>
        </p:nvSpPr>
        <p:spPr>
          <a:xfrm>
            <a:off x="457200" y="338328"/>
            <a:ext cx="8229600" cy="786416"/>
          </a:xfrm>
        </p:spPr>
        <p:txBody>
          <a:bodyPr>
            <a:normAutofit fontScale="90000"/>
          </a:bodyPr>
          <a:lstStyle/>
          <a:p>
            <a:pPr algn="l"/>
            <a:r>
              <a:rPr lang="tr-TR" sz="3200" b="1" dirty="0">
                <a:solidFill>
                  <a:srgbClr val="FF0000"/>
                </a:solidFill>
              </a:rPr>
              <a:t>Okuldan 1-5 gün arasında kısa süreli uzaklaştırma cezasını gerektiren fiil ve davranışlar;</a:t>
            </a:r>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66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7812857" cy="5760640"/>
          </a:xfrm>
        </p:spPr>
        <p:txBody>
          <a:bodyPr>
            <a:normAutofit fontScale="85000" lnSpcReduction="10000"/>
          </a:bodyPr>
          <a:lstStyle/>
          <a:p>
            <a:pPr marL="0" indent="0">
              <a:buNone/>
            </a:pPr>
            <a:r>
              <a:rPr lang="tr-TR" dirty="0"/>
              <a:t>a) Türk Bayrağına, ülkeyi, milleti ve devleti temsil eden sembollere saygısızlık etmek,</a:t>
            </a:r>
          </a:p>
          <a:p>
            <a:pPr marL="0" indent="0">
              <a:buNone/>
            </a:pPr>
            <a:r>
              <a:rPr lang="tr-TR" dirty="0"/>
              <a:t>b) Millî ve manevi değerleri söz, yazı, resim veya başka bir şekilde aşağılamak; bu değerlere küfür ve hakaret etmek,</a:t>
            </a:r>
          </a:p>
          <a:p>
            <a:pPr marL="0" indent="0">
              <a:buNone/>
            </a:pPr>
            <a:r>
              <a:rPr lang="tr-TR" dirty="0"/>
              <a:t>c) Okul çalışanlarının görevlerini yapmalarına engel olmak,</a:t>
            </a:r>
          </a:p>
          <a:p>
            <a:pPr marL="0" indent="0">
              <a:buNone/>
            </a:pPr>
            <a:r>
              <a:rPr lang="tr-TR" dirty="0"/>
              <a:t>ç) Hırsızlık yapmak, yaptırmak ve yapılmasına yardımcı olmak,</a:t>
            </a:r>
          </a:p>
          <a:p>
            <a:pPr marL="0" indent="0">
              <a:buNone/>
            </a:pPr>
            <a:r>
              <a:rPr lang="tr-TR" dirty="0"/>
              <a:t>d) Okulla ilişkisi olmayan kişileri, okulda veya eklentilerinde barındırmak,</a:t>
            </a:r>
          </a:p>
          <a:p>
            <a:pPr marL="0" indent="0">
              <a:buNone/>
            </a:pPr>
            <a:r>
              <a:rPr lang="tr-TR" dirty="0"/>
              <a:t>e)</a:t>
            </a:r>
            <a:r>
              <a:rPr lang="tr-TR" b="1" dirty="0"/>
              <a:t> (Değişik:RG-1/7/2015-29403) </a:t>
            </a:r>
            <a:r>
              <a:rPr lang="tr-TR" dirty="0"/>
              <a:t> Resmî belgelerde değişiklik yapmak; sahte belge düzenlemek ve kullanmak ve başkalarını yararlandırmak,</a:t>
            </a:r>
          </a:p>
          <a:p>
            <a:pPr marL="0" indent="0">
              <a:buNone/>
            </a:pPr>
            <a:r>
              <a:rPr lang="tr-TR" dirty="0"/>
              <a:t>f) Okul sınırları içinde herhangi bir yeri, izinsiz olarak eğitim ve öğretim amaçları dışında kullanmak veya kullanılmasına yardımcı olmak,</a:t>
            </a:r>
          </a:p>
          <a:p>
            <a:pPr marL="0" indent="0">
              <a:buNone/>
            </a:pPr>
            <a:r>
              <a:rPr lang="tr-TR" dirty="0"/>
              <a:t>g) Okula ait taşınır veya taşınmaz mallara zarar vermek,</a:t>
            </a:r>
          </a:p>
          <a:p>
            <a:pPr marL="0" indent="0">
              <a:buNone/>
            </a:pPr>
            <a:r>
              <a:rPr lang="tr-TR" dirty="0"/>
              <a:t>ğ) Ders, sınav, uygulama ve diğer faaliyetlerin yapılmasını engellemek veya arkadaşlarını bu eylemlere katılmaya kışkırtmak,</a:t>
            </a:r>
          </a:p>
          <a:p>
            <a:pPr marL="0" indent="0">
              <a:buNone/>
            </a:pPr>
            <a:r>
              <a:rPr lang="tr-TR" dirty="0"/>
              <a:t>h) Eğitim ve öğretim ortamına yaralayıcı, öldürücü silah ve patlayıcı madde ile her türlü aletleri getirmek veya bunları bulundurmak,</a:t>
            </a:r>
          </a:p>
          <a:p>
            <a:pPr marL="0" indent="0">
              <a:buNone/>
            </a:pPr>
            <a:endParaRPr lang="tr-TR" dirty="0"/>
          </a:p>
        </p:txBody>
      </p:sp>
      <p:sp>
        <p:nvSpPr>
          <p:cNvPr id="6" name="Başlık 1"/>
          <p:cNvSpPr>
            <a:spLocks noGrp="1"/>
          </p:cNvSpPr>
          <p:nvPr>
            <p:ph type="title"/>
          </p:nvPr>
        </p:nvSpPr>
        <p:spPr>
          <a:xfrm>
            <a:off x="457200" y="338328"/>
            <a:ext cx="8579296" cy="786416"/>
          </a:xfrm>
        </p:spPr>
        <p:txBody>
          <a:bodyPr>
            <a:noAutofit/>
          </a:bodyPr>
          <a:lstStyle/>
          <a:p>
            <a:pPr algn="l"/>
            <a:r>
              <a:rPr lang="tr-TR" sz="2800" b="1" dirty="0">
                <a:solidFill>
                  <a:srgbClr val="FF0000"/>
                </a:solidFill>
              </a:rPr>
              <a:t>Okul değiştirme cezasını gerektiren fiil ve davranışlar;</a:t>
            </a:r>
            <a:br>
              <a:rPr lang="tr-TR" sz="2800" b="1" dirty="0">
                <a:solidFill>
                  <a:srgbClr val="FF0000"/>
                </a:solidFill>
              </a:rPr>
            </a:br>
            <a:endParaRPr lang="tr-TR" sz="2800" b="1" dirty="0">
              <a:solidFill>
                <a:srgbClr val="FF0000"/>
              </a:solidFill>
            </a:endParaRPr>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663397"/>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64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7812857" cy="5760640"/>
          </a:xfrm>
        </p:spPr>
        <p:txBody>
          <a:bodyPr>
            <a:normAutofit fontScale="62500" lnSpcReduction="20000"/>
          </a:bodyPr>
          <a:lstStyle/>
          <a:p>
            <a:pPr marL="0" indent="0">
              <a:buNone/>
            </a:pPr>
            <a:r>
              <a:rPr lang="tr-TR" dirty="0"/>
              <a:t>ı) Zor kullanarak veya tehditle kopya çekmek veya çekilmesini sağlamak,</a:t>
            </a:r>
          </a:p>
          <a:p>
            <a:pPr marL="0" indent="0">
              <a:buNone/>
            </a:pPr>
            <a:r>
              <a:rPr lang="tr-TR" dirty="0"/>
              <a:t>i) Bağımlılık yapan zararlı maddeleri bulundurmak veya kullanmak,</a:t>
            </a:r>
          </a:p>
          <a:p>
            <a:pPr marL="0" indent="0">
              <a:buNone/>
            </a:pPr>
            <a:r>
              <a:rPr lang="tr-TR" dirty="0"/>
              <a:t>j) Yerine başkasını sınava sokmak, başkasının yerine sınava girmek,</a:t>
            </a:r>
          </a:p>
          <a:p>
            <a:pPr marL="0" indent="0">
              <a:buNone/>
            </a:pPr>
            <a:r>
              <a:rPr lang="tr-TR" dirty="0"/>
              <a:t>k)</a:t>
            </a:r>
            <a:r>
              <a:rPr lang="tr-TR" b="1" dirty="0"/>
              <a:t> (Değişik:RG-1/7/2015-29403) </a:t>
            </a:r>
            <a:r>
              <a:rPr lang="tr-TR" dirty="0"/>
              <a:t>  Eğitim ve öğretim ortamında; siyasi ve ideolojik amaçlı eylem düzenlemek, başkalarını bu gibi eylemler düzenlemeye kışkırtmak, düzenlenmiş eylemlere katılmak,</a:t>
            </a:r>
          </a:p>
          <a:p>
            <a:pPr marL="0" indent="0">
              <a:buNone/>
            </a:pPr>
            <a:r>
              <a:rPr lang="tr-TR" dirty="0"/>
              <a:t>l) Siyasi partilere, bu partilere bağlı yan kuruluşlara, derneklere, sendikalara ve benzeri kuruluşlara üye olmak, üye kaydetmek, para toplamak ve bağışta bulunmaya zorlamak,</a:t>
            </a:r>
          </a:p>
          <a:p>
            <a:pPr marL="0" indent="0">
              <a:buNone/>
            </a:pPr>
            <a:r>
              <a:rPr lang="tr-TR" dirty="0"/>
              <a:t>m)</a:t>
            </a:r>
            <a:r>
              <a:rPr lang="tr-TR" b="1" dirty="0"/>
              <a:t> (Değişik:RG-1/7/2015-29403) </a:t>
            </a:r>
            <a:r>
              <a:rPr lang="tr-TR" dirty="0"/>
              <a:t>  Bilişim araçları veya sosyal medya yoluyla eğitim ve öğretimi engellemek, kişilere ağır derecede maddi ve manevi zarar vermek,</a:t>
            </a:r>
          </a:p>
          <a:p>
            <a:pPr marL="0" indent="0">
              <a:buNone/>
            </a:pPr>
            <a:r>
              <a:rPr lang="tr-TR" dirty="0"/>
              <a:t>n) İzin almadan okulla ilgili; bilgi vermek, basın toplantısı yapmak, bildiri yayınlamak ve dağıtmak, faaliyet tertip etmek veya bu kapsamdaki faaliyetlerde etkin rol almak,</a:t>
            </a:r>
          </a:p>
          <a:p>
            <a:pPr marL="0" indent="0">
              <a:buNone/>
            </a:pPr>
            <a:r>
              <a:rPr lang="tr-TR" dirty="0"/>
              <a:t>o) Bir kimseyi ya da grubu suç sayılan bir eylemi yapmaya, böyle eylemlere katılmaya, yalan bildirimde bulunmaya veya suçu yüklenmeye zorlamak,</a:t>
            </a:r>
          </a:p>
          <a:p>
            <a:pPr marL="0" indent="0">
              <a:buNone/>
            </a:pPr>
            <a:r>
              <a:rPr lang="tr-TR" dirty="0"/>
              <a:t>ö) Zor kullanarak başkasına ait mal ve eşyaya el koymak, başkalarını bu işleri yapmaya zorlamak,</a:t>
            </a:r>
          </a:p>
          <a:p>
            <a:pPr marL="0" indent="0">
              <a:buNone/>
            </a:pPr>
            <a:r>
              <a:rPr lang="tr-TR" dirty="0"/>
              <a:t>p) </a:t>
            </a:r>
            <a:r>
              <a:rPr lang="tr-TR" b="1" dirty="0"/>
              <a:t>(Ek:RG-1/7/2015-29403) </a:t>
            </a:r>
            <a:r>
              <a:rPr lang="tr-TR" dirty="0"/>
              <a:t> Genel ahlak ve adaba uygun olmayan, yanlış algı oluşturabilecek tutum ve davranışları alışkanlık hâline getirmek,</a:t>
            </a:r>
          </a:p>
          <a:p>
            <a:pPr marL="0" indent="0">
              <a:buNone/>
            </a:pPr>
            <a:r>
              <a:rPr lang="tr-TR" dirty="0"/>
              <a:t>r)</a:t>
            </a:r>
            <a:r>
              <a:rPr lang="tr-TR" b="1" dirty="0"/>
              <a:t> (Ek:RG-1/7/2015-29403) </a:t>
            </a:r>
            <a:r>
              <a:rPr lang="tr-TR" dirty="0"/>
              <a:t>  Kişilere, arkadaşlarına ve okul çalışanlarına; söz ve davranışlarla sarkıntılık yapmak, iftira etmek, başkalarını bu davranışlara kışkırtmak veya zorlamak, yapılan bu fiilleri sosyal medya yoluyla paylaşmak, yaymak,</a:t>
            </a:r>
          </a:p>
          <a:p>
            <a:pPr marL="0" indent="0">
              <a:buNone/>
            </a:pPr>
            <a:r>
              <a:rPr lang="tr-TR" dirty="0"/>
              <a:t>s)</a:t>
            </a:r>
            <a:r>
              <a:rPr lang="tr-TR" b="1" dirty="0"/>
              <a:t> (Ek:RG-1/7/2015-29403) </a:t>
            </a:r>
            <a:r>
              <a:rPr lang="tr-TR" dirty="0"/>
              <a:t>  Pansiyon düzenini bozmayı, pansiyonu terk etmeyi ve gece izinsiz dışarıda kalmayı alışkanlık hâline getirmek,</a:t>
            </a:r>
          </a:p>
          <a:p>
            <a:pPr marL="0" indent="0">
              <a:buNone/>
            </a:pPr>
            <a:r>
              <a:rPr lang="tr-TR" dirty="0"/>
              <a:t>ş) </a:t>
            </a:r>
            <a:r>
              <a:rPr lang="tr-TR" b="1" dirty="0"/>
              <a:t>(Ek:RG-16/9/2017-30182)</a:t>
            </a:r>
            <a:r>
              <a:rPr lang="tr-TR" dirty="0"/>
              <a:t> Kesici, delici, yaralayıcı ve benzeri aletlerle kendine zarar vermek.</a:t>
            </a:r>
          </a:p>
          <a:p>
            <a:pPr marL="0" indent="0">
              <a:buNone/>
            </a:pPr>
            <a:endParaRPr lang="tr-TR" dirty="0"/>
          </a:p>
        </p:txBody>
      </p:sp>
      <p:sp>
        <p:nvSpPr>
          <p:cNvPr id="6" name="Başlık 1"/>
          <p:cNvSpPr>
            <a:spLocks noGrp="1"/>
          </p:cNvSpPr>
          <p:nvPr>
            <p:ph type="title"/>
          </p:nvPr>
        </p:nvSpPr>
        <p:spPr>
          <a:xfrm>
            <a:off x="457200" y="338328"/>
            <a:ext cx="8579296" cy="786416"/>
          </a:xfrm>
        </p:spPr>
        <p:txBody>
          <a:bodyPr>
            <a:noAutofit/>
          </a:bodyPr>
          <a:lstStyle/>
          <a:p>
            <a:pPr algn="l"/>
            <a:r>
              <a:rPr lang="tr-TR" sz="2800" b="1" dirty="0">
                <a:solidFill>
                  <a:srgbClr val="FF0000"/>
                </a:solidFill>
              </a:rPr>
              <a:t>Okul değiştirme cezasını gerektiren fiil ve davranışlar;</a:t>
            </a:r>
            <a:br>
              <a:rPr lang="tr-TR" sz="2800" b="1" dirty="0">
                <a:solidFill>
                  <a:srgbClr val="FF0000"/>
                </a:solidFill>
              </a:rPr>
            </a:br>
            <a:endParaRPr lang="tr-TR" sz="2800" b="1" dirty="0">
              <a:solidFill>
                <a:srgbClr val="FF0000"/>
              </a:solidFill>
            </a:endParaRPr>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2220" y="5687781"/>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3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268760"/>
            <a:ext cx="8496943" cy="5589240"/>
          </a:xfrm>
        </p:spPr>
        <p:txBody>
          <a:bodyPr>
            <a:normAutofit fontScale="85000" lnSpcReduction="20000"/>
          </a:bodyPr>
          <a:lstStyle/>
          <a:p>
            <a:pPr marL="0" indent="0">
              <a:buNone/>
            </a:pPr>
            <a:r>
              <a:rPr lang="tr-TR" dirty="0"/>
              <a:t>a) Türk Bayrağına, ülkeyi, milleti ve devleti temsil eden sembollere hakaret etmek,</a:t>
            </a:r>
          </a:p>
          <a:p>
            <a:pPr marL="0" indent="0">
              <a:buNone/>
            </a:pPr>
            <a:r>
              <a:rPr lang="tr-TR" dirty="0"/>
              <a:t>b) Türkiye Cumhuriyeti'nin devleti ve milletiyle bölünmez bütünlüğü ilkesine ve Türkiye Cumhuriyetinin insan haklarına ve Anayasanın başlangıcında belirtilen temel ilkelere dayalı millî, demokratik, laik ve sosyal bir hukuk devleti niteliklerine aykırı miting, forum, direniş, yürüyüş, boykot ve işgal gibi ferdi veya toplu eylemler düzenlemek; düzenlenmesini kışkırtmak ve düzenlenmiş bu gibi eylemlere etkin olarak katılmak veya katılmaya zorlamak,</a:t>
            </a:r>
          </a:p>
          <a:p>
            <a:pPr marL="0" indent="0">
              <a:buNone/>
            </a:pPr>
            <a:r>
              <a:rPr lang="tr-TR" dirty="0"/>
              <a:t>c) Kişileri veya grupları; dil, ırk, cinsiyet, siyasi düşünce, felsefi ve dini inançlarına göre ayırmayı, kınamayı, kötülemeyi amaçlayan bölücü ve yıkıcı toplu eylemler düzenlemek, katılmak, bu eylemlerin organizasyonunda yer almak, </a:t>
            </a:r>
          </a:p>
          <a:p>
            <a:pPr marL="0" indent="0">
              <a:buNone/>
            </a:pPr>
            <a:r>
              <a:rPr lang="tr-TR" dirty="0"/>
              <a:t>ç) Kurul ve komisyonların çalışmasını tehdit veya zor kullanarak engellemek,</a:t>
            </a:r>
          </a:p>
          <a:p>
            <a:pPr marL="0" indent="0">
              <a:buNone/>
            </a:pPr>
            <a:r>
              <a:rPr lang="tr-TR" dirty="0"/>
              <a:t>d) Bağımlılık yapan zararlı maddelerin ticaretini yapmak,</a:t>
            </a:r>
          </a:p>
          <a:p>
            <a:pPr marL="0" indent="0">
              <a:buNone/>
            </a:pPr>
            <a:r>
              <a:rPr lang="tr-TR" dirty="0"/>
              <a:t>e) Okul ve eklentilerinde güvenlik güçlerince aranan kişileri saklamak ve barındırmak,</a:t>
            </a:r>
          </a:p>
          <a:p>
            <a:pPr marL="0" indent="0">
              <a:buNone/>
            </a:pPr>
            <a:r>
              <a:rPr lang="tr-TR" dirty="0"/>
              <a:t>f) Eğitim ve öğretim ortamını işgal etmek, </a:t>
            </a:r>
          </a:p>
          <a:p>
            <a:pPr marL="0" indent="0">
              <a:buNone/>
            </a:pPr>
            <a:r>
              <a:rPr lang="tr-TR" dirty="0"/>
              <a:t>g) Okul içinde ve dışında tek veya toplu hâlde okulun yönetici, öğretmen, eğitici personel, memur ve diğer personeline karşı saldırıda bulunmak, bu gibi hareketleri düzenlemek veya kışkırtmak, </a:t>
            </a:r>
          </a:p>
          <a:p>
            <a:endParaRPr lang="tr-TR" dirty="0"/>
          </a:p>
        </p:txBody>
      </p:sp>
      <p:sp>
        <p:nvSpPr>
          <p:cNvPr id="2" name="Başlık 1"/>
          <p:cNvSpPr>
            <a:spLocks noGrp="1"/>
          </p:cNvSpPr>
          <p:nvPr>
            <p:ph type="title"/>
          </p:nvPr>
        </p:nvSpPr>
        <p:spPr>
          <a:xfrm>
            <a:off x="323528" y="338328"/>
            <a:ext cx="8640960" cy="714408"/>
          </a:xfrm>
        </p:spPr>
        <p:txBody>
          <a:bodyPr>
            <a:normAutofit/>
          </a:bodyPr>
          <a:lstStyle/>
          <a:p>
            <a:pPr algn="l"/>
            <a:r>
              <a:rPr lang="tr-TR" sz="2400" b="1" dirty="0">
                <a:solidFill>
                  <a:srgbClr val="FF0000"/>
                </a:solidFill>
              </a:rPr>
              <a:t>Örgün eğitim dışına çıkarma cezasını gerektiren davranışlar;</a:t>
            </a:r>
          </a:p>
        </p:txBody>
      </p:sp>
    </p:spTree>
    <p:extLst>
      <p:ext uri="{BB962C8B-B14F-4D97-AF65-F5344CB8AC3E}">
        <p14:creationId xmlns:p14="http://schemas.microsoft.com/office/powerpoint/2010/main" val="3643157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340768"/>
            <a:ext cx="8964487" cy="5400600"/>
          </a:xfrm>
        </p:spPr>
        <p:txBody>
          <a:bodyPr>
            <a:normAutofit fontScale="85000" lnSpcReduction="10000"/>
          </a:bodyPr>
          <a:lstStyle/>
          <a:p>
            <a:pPr marL="0" indent="0">
              <a:buNone/>
            </a:pPr>
            <a:r>
              <a:rPr lang="tr-TR" dirty="0"/>
              <a:t>ğ) Okul çalışanlarının görevlerini yapmalarına engel olmak için fiili saldırıda bulunmak ve başkalarını bu yöndeki eylemlere kışkırtmak, </a:t>
            </a:r>
          </a:p>
          <a:p>
            <a:pPr marL="0" indent="0">
              <a:buNone/>
            </a:pPr>
            <a:r>
              <a:rPr lang="tr-TR" dirty="0"/>
              <a:t>h) Okulun taşınır veya taşınmaz mallarını kasıtlı olarak tahrip etmek,</a:t>
            </a:r>
          </a:p>
          <a:p>
            <a:pPr marL="0" indent="0">
              <a:buNone/>
            </a:pPr>
            <a:r>
              <a:rPr lang="tr-TR" dirty="0"/>
              <a:t>ı) Yaralayıcı, öldürücü her türlü alet, silah, patlayıcı maddeleri kullanmak suretiyle bir kimseyi yaralamaya teşebbüs etmek, yaralamak, öldürmek, maddi veya manevi zarara yol açmak,</a:t>
            </a:r>
          </a:p>
          <a:p>
            <a:pPr marL="0" indent="0">
              <a:buNone/>
            </a:pPr>
            <a:r>
              <a:rPr lang="tr-TR" dirty="0"/>
              <a:t>i) Kişi veya kişilere her ne sebeple olursa olsun eziyet etmek; işkence yapmak veya yaptırmak, cinsel istismar ve bu konuda kanunların suç saydığı fiilleri işlemek,</a:t>
            </a:r>
          </a:p>
          <a:p>
            <a:pPr marL="0" indent="0">
              <a:buNone/>
            </a:pPr>
            <a:r>
              <a:rPr lang="tr-TR" dirty="0"/>
              <a:t>j) Çete kurmak, çetede yer almak, yol kesmek, adam kaçırmak; kapkaç ve gasp yapmak, fidye ve haraç almak,</a:t>
            </a:r>
          </a:p>
          <a:p>
            <a:pPr marL="0" indent="0">
              <a:buNone/>
            </a:pPr>
            <a:r>
              <a:rPr lang="tr-TR" dirty="0"/>
              <a:t>k) Yasa dışı örgütlerin ve kuruluşların, siyasi ve ideolojik görüşleri doğrultusunda propaganda yapmak, eylem düzenlemek, başkalarını bu gibi eylemleri düzenlemeye kışkırtmak, düzenlenmiş eylemlere etkin biçimde katılmak, bu kuruluşlara üye olmak, üye kaydetmek; para toplamak ve bağışta bulunmaya zorlamak,</a:t>
            </a:r>
          </a:p>
          <a:p>
            <a:pPr marL="0" indent="0">
              <a:buNone/>
            </a:pPr>
            <a:r>
              <a:rPr lang="tr-TR" dirty="0"/>
              <a:t>l)</a:t>
            </a:r>
            <a:r>
              <a:rPr lang="tr-TR" b="1" dirty="0"/>
              <a:t>(Değişik:RG-1/7/2015-29403) </a:t>
            </a:r>
            <a:r>
              <a:rPr lang="tr-TR" dirty="0"/>
              <a:t>  Bilişim araçları veya sosyal medya yoluyla; bölücü, yıkıcı, ahlak dışı ve şiddeti özendiren sesli, sözlü, yazılı ve görüntülü içerikler oluşturmak, bunları çoğaltmak, yaymak ve ticaretini yapmak.</a:t>
            </a:r>
          </a:p>
          <a:p>
            <a:endParaRPr lang="tr-TR" dirty="0"/>
          </a:p>
        </p:txBody>
      </p:sp>
      <p:sp>
        <p:nvSpPr>
          <p:cNvPr id="2" name="Başlık 1"/>
          <p:cNvSpPr>
            <a:spLocks noGrp="1"/>
          </p:cNvSpPr>
          <p:nvPr>
            <p:ph type="title"/>
          </p:nvPr>
        </p:nvSpPr>
        <p:spPr>
          <a:xfrm>
            <a:off x="323528" y="338328"/>
            <a:ext cx="8640960" cy="642400"/>
          </a:xfrm>
        </p:spPr>
        <p:txBody>
          <a:bodyPr>
            <a:normAutofit/>
          </a:bodyPr>
          <a:lstStyle/>
          <a:p>
            <a:pPr algn="l"/>
            <a:r>
              <a:rPr lang="tr-TR" sz="2400" b="1" dirty="0">
                <a:solidFill>
                  <a:srgbClr val="FF0000"/>
                </a:solidFill>
              </a:rPr>
              <a:t>Örgün eğitim dışına çıkarma cezasını gerektiren davranışlar;</a:t>
            </a:r>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11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a:t>Yukarıda belirtilenlerin dışında ve disiplin cezası verilmesini gerektiren fiil ve hâllere nitelik ve ağırlıkları itibarıyla benzer eylemlerde bulunanlara suça uygun cezalar verilir.</a:t>
            </a:r>
          </a:p>
        </p:txBody>
      </p:sp>
      <p:pic>
        <p:nvPicPr>
          <p:cNvPr id="4"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6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772816"/>
            <a:ext cx="8064896" cy="4353347"/>
          </a:xfrm>
        </p:spPr>
        <p:txBody>
          <a:bodyPr/>
          <a:lstStyle/>
          <a:p>
            <a:pPr marL="0" indent="0">
              <a:buNone/>
            </a:pPr>
            <a:endParaRPr lang="tr-TR" dirty="0"/>
          </a:p>
          <a:p>
            <a:pPr marL="0" indent="0">
              <a:buNone/>
            </a:pPr>
            <a:r>
              <a:rPr lang="tr-TR" b="1" dirty="0"/>
              <a:t>MADDE 166</a:t>
            </a:r>
            <a:r>
              <a:rPr lang="tr-TR" dirty="0"/>
              <a:t>- </a:t>
            </a:r>
            <a:r>
              <a:rPr lang="tr-TR" b="1" dirty="0"/>
              <a:t>(Değişik:RG-16/9/2017-30182)</a:t>
            </a:r>
            <a:r>
              <a:rPr lang="tr-TR" dirty="0"/>
              <a:t> </a:t>
            </a:r>
          </a:p>
          <a:p>
            <a:pPr marL="0" indent="0">
              <a:buNone/>
            </a:pPr>
            <a:endParaRPr lang="tr-TR" dirty="0" smtClean="0"/>
          </a:p>
          <a:p>
            <a:pPr marL="0" indent="0">
              <a:buNone/>
            </a:pPr>
            <a:r>
              <a:rPr lang="tr-TR" dirty="0" smtClean="0"/>
              <a:t>(</a:t>
            </a:r>
            <a:r>
              <a:rPr lang="tr-TR" dirty="0"/>
              <a:t>1) Disiplin cezası verilmesine sebep olmuş bir fiil veya davranışın bir öğretim yılı içerisinde </a:t>
            </a:r>
            <a:r>
              <a:rPr lang="tr-TR" b="1" dirty="0">
                <a:solidFill>
                  <a:srgbClr val="00B050"/>
                </a:solidFill>
              </a:rPr>
              <a:t>tekrarında</a:t>
            </a:r>
            <a:r>
              <a:rPr lang="tr-TR" dirty="0"/>
              <a:t> veya </a:t>
            </a:r>
            <a:r>
              <a:rPr lang="tr-TR" b="1" dirty="0">
                <a:solidFill>
                  <a:srgbClr val="00B050"/>
                </a:solidFill>
              </a:rPr>
              <a:t>aynı cezayı gerektiren farklı bir fiil veya davranışın gerçekleşmesinde</a:t>
            </a:r>
            <a:r>
              <a:rPr lang="tr-TR" dirty="0"/>
              <a:t> </a:t>
            </a:r>
            <a:r>
              <a:rPr lang="tr-TR" b="1" dirty="0">
                <a:solidFill>
                  <a:srgbClr val="FF0000"/>
                </a:solidFill>
              </a:rPr>
              <a:t>bir derece ağır ceza </a:t>
            </a:r>
            <a:r>
              <a:rPr lang="tr-TR" dirty="0"/>
              <a:t>uygulanır.</a:t>
            </a:r>
          </a:p>
        </p:txBody>
      </p:sp>
      <p:sp>
        <p:nvSpPr>
          <p:cNvPr id="4" name="Başlık 1"/>
          <p:cNvSpPr>
            <a:spLocks noGrp="1"/>
          </p:cNvSpPr>
          <p:nvPr>
            <p:ph type="title"/>
          </p:nvPr>
        </p:nvSpPr>
        <p:spPr>
          <a:xfrm>
            <a:off x="457200" y="338328"/>
            <a:ext cx="8229600" cy="1252728"/>
          </a:xfrm>
        </p:spPr>
        <p:txBody>
          <a:bodyPr>
            <a:normAutofit/>
          </a:bodyPr>
          <a:lstStyle/>
          <a:p>
            <a:pPr algn="l"/>
            <a:r>
              <a:rPr lang="tr-TR" sz="2800" b="1" dirty="0">
                <a:solidFill>
                  <a:srgbClr val="FF0000"/>
                </a:solidFill>
              </a:rPr>
              <a:t>Cezaya neden olan davranış ve fiilin tekrarlanması</a:t>
            </a:r>
            <a:endParaRPr lang="tr-TR" sz="2800" dirty="0">
              <a:solidFill>
                <a:srgbClr val="FF0000"/>
              </a:solidFill>
            </a:endParaRP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5697685"/>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980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506496"/>
          </a:xfrm>
        </p:spPr>
        <p:txBody>
          <a:bodyPr>
            <a:normAutofit/>
          </a:bodyPr>
          <a:lstStyle/>
          <a:p>
            <a:pPr marL="0" indent="0"/>
            <a:r>
              <a:rPr lang="tr-TR" sz="3600" b="1" dirty="0" smtClean="0"/>
              <a:t>Atatürk inkılâp ve ilkelerine bağlı kalmaları ve bunları korumaları,</a:t>
            </a:r>
            <a:endParaRPr lang="tr-TR" sz="36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32856"/>
            <a:ext cx="4330700" cy="4013200"/>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607" y="5442680"/>
            <a:ext cx="1151681" cy="140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6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772816"/>
            <a:ext cx="8064896" cy="4353347"/>
          </a:xfrm>
        </p:spPr>
        <p:txBody>
          <a:bodyPr/>
          <a:lstStyle/>
          <a:p>
            <a:pPr marL="0" indent="0">
              <a:buNone/>
            </a:pPr>
            <a:endParaRPr lang="tr-TR" dirty="0"/>
          </a:p>
          <a:p>
            <a:pPr marL="0" indent="0">
              <a:buNone/>
            </a:pPr>
            <a:r>
              <a:rPr lang="tr-TR" b="1" dirty="0"/>
              <a:t>MADDE </a:t>
            </a:r>
            <a:r>
              <a:rPr lang="tr-TR" b="1" dirty="0" smtClean="0"/>
              <a:t>169</a:t>
            </a:r>
            <a:r>
              <a:rPr lang="tr-TR" dirty="0" smtClean="0"/>
              <a:t>- </a:t>
            </a:r>
            <a:r>
              <a:rPr lang="tr-TR" b="1" dirty="0"/>
              <a:t>(</a:t>
            </a:r>
            <a:r>
              <a:rPr lang="tr-TR" b="1" dirty="0" smtClean="0"/>
              <a:t>Değişik:RG-01/9/2018-30522)</a:t>
            </a:r>
            <a:r>
              <a:rPr lang="tr-TR" dirty="0" smtClean="0"/>
              <a:t> </a:t>
            </a:r>
            <a:endParaRPr lang="tr-TR" dirty="0"/>
          </a:p>
          <a:p>
            <a:pPr marL="0" indent="0">
              <a:buNone/>
            </a:pPr>
            <a:endParaRPr lang="tr-TR" dirty="0" smtClean="0"/>
          </a:p>
          <a:p>
            <a:pPr marL="0" indent="0">
              <a:buNone/>
            </a:pPr>
            <a:r>
              <a:rPr lang="tr-TR" dirty="0"/>
              <a:t>“(6) Okul değiştirme </a:t>
            </a:r>
            <a:r>
              <a:rPr lang="tr-TR" b="1" dirty="0">
                <a:solidFill>
                  <a:srgbClr val="FFC000"/>
                </a:solidFill>
              </a:rPr>
              <a:t>cezası kesinleşen öğrencinin diğer okula nakil işlemi gerçekleştirilinceye kadar geçen sürede öğrenci okula devam ettirilmez</a:t>
            </a:r>
            <a:r>
              <a:rPr lang="tr-TR" dirty="0"/>
              <a:t> ve bu süre devamsızlıktan sayılmaz.”</a:t>
            </a:r>
          </a:p>
        </p:txBody>
      </p:sp>
      <p:sp>
        <p:nvSpPr>
          <p:cNvPr id="4" name="Başlık 1"/>
          <p:cNvSpPr>
            <a:spLocks noGrp="1"/>
          </p:cNvSpPr>
          <p:nvPr>
            <p:ph type="title"/>
          </p:nvPr>
        </p:nvSpPr>
        <p:spPr>
          <a:xfrm>
            <a:off x="457200" y="338328"/>
            <a:ext cx="8229600" cy="1252728"/>
          </a:xfrm>
        </p:spPr>
        <p:txBody>
          <a:bodyPr>
            <a:normAutofit/>
          </a:bodyPr>
          <a:lstStyle/>
          <a:p>
            <a:pPr algn="l"/>
            <a:r>
              <a:rPr lang="tr-TR" sz="2800" b="1" dirty="0" smtClean="0">
                <a:solidFill>
                  <a:srgbClr val="FF0000"/>
                </a:solidFill>
              </a:rPr>
              <a:t>Cezası </a:t>
            </a:r>
            <a:r>
              <a:rPr lang="tr-TR" sz="2800" b="1" dirty="0">
                <a:solidFill>
                  <a:srgbClr val="FF0000"/>
                </a:solidFill>
              </a:rPr>
              <a:t>k</a:t>
            </a:r>
            <a:r>
              <a:rPr lang="tr-TR" sz="2800" b="1" dirty="0" smtClean="0">
                <a:solidFill>
                  <a:srgbClr val="FF0000"/>
                </a:solidFill>
              </a:rPr>
              <a:t>esinleşen öğrenci okula devam ettirilmez</a:t>
            </a:r>
            <a:endParaRPr lang="tr-TR" sz="2800" dirty="0">
              <a:solidFill>
                <a:srgbClr val="FF0000"/>
              </a:solidFill>
            </a:endParaRP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5697685"/>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2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772816"/>
            <a:ext cx="8064896" cy="4353347"/>
          </a:xfrm>
        </p:spPr>
        <p:txBody>
          <a:bodyPr/>
          <a:lstStyle/>
          <a:p>
            <a:pPr marL="0" indent="0">
              <a:buNone/>
            </a:pPr>
            <a:endParaRPr lang="tr-TR" dirty="0"/>
          </a:p>
          <a:p>
            <a:pPr marL="0" indent="0">
              <a:buNone/>
            </a:pPr>
            <a:r>
              <a:rPr lang="tr-TR" b="1" dirty="0" smtClean="0"/>
              <a:t>MADDE </a:t>
            </a:r>
            <a:r>
              <a:rPr lang="tr-TR" b="1" dirty="0"/>
              <a:t>170</a:t>
            </a:r>
            <a:r>
              <a:rPr lang="tr-TR" dirty="0"/>
              <a:t>- (1) Her ders yılı başında öğrencilerin davranış puanı 100’dür. </a:t>
            </a:r>
          </a:p>
          <a:p>
            <a:pPr marL="0" indent="0">
              <a:buNone/>
            </a:pPr>
            <a:r>
              <a:rPr lang="tr-TR" dirty="0"/>
              <a:t>(2) Ceza alan öğrencilerin davranış puanlarından;</a:t>
            </a:r>
          </a:p>
          <a:p>
            <a:pPr marL="0" indent="0">
              <a:buNone/>
            </a:pPr>
            <a:r>
              <a:rPr lang="tr-TR" dirty="0"/>
              <a:t>a) Kınama cezası için 10,</a:t>
            </a:r>
          </a:p>
          <a:p>
            <a:pPr marL="0" indent="0">
              <a:buNone/>
            </a:pPr>
            <a:r>
              <a:rPr lang="tr-TR" dirty="0"/>
              <a:t>b) Okuldan kısa süreli uzaklaştırma cezası için 20,</a:t>
            </a:r>
          </a:p>
          <a:p>
            <a:pPr marL="0" indent="0">
              <a:buNone/>
            </a:pPr>
            <a:r>
              <a:rPr lang="tr-TR" dirty="0"/>
              <a:t>c) Okul değiştirme cezası için 40,</a:t>
            </a:r>
          </a:p>
          <a:p>
            <a:pPr marL="0" indent="0">
              <a:buNone/>
            </a:pPr>
            <a:r>
              <a:rPr lang="tr-TR" dirty="0"/>
              <a:t>ç) Örgün eğitim dışına çıkarma cezası için 80</a:t>
            </a:r>
          </a:p>
          <a:p>
            <a:pPr marL="0" indent="0">
              <a:buNone/>
            </a:pPr>
            <a:r>
              <a:rPr lang="tr-TR" dirty="0"/>
              <a:t>puan indirilir</a:t>
            </a:r>
            <a:r>
              <a:rPr lang="tr-TR" dirty="0" smtClean="0"/>
              <a:t>.</a:t>
            </a:r>
          </a:p>
          <a:p>
            <a:pPr marL="0" indent="0">
              <a:buNone/>
            </a:pPr>
            <a:r>
              <a:rPr lang="tr-TR" b="1" dirty="0" smtClean="0">
                <a:solidFill>
                  <a:srgbClr val="FF0000"/>
                </a:solidFill>
              </a:rPr>
              <a:t>Disiplin cezası alan öğrenci Teşekkür ve Takdir alamaz.</a:t>
            </a:r>
          </a:p>
          <a:p>
            <a:pPr marL="0" indent="0">
              <a:buNone/>
            </a:pPr>
            <a:endParaRPr lang="tr-TR" dirty="0"/>
          </a:p>
          <a:p>
            <a:pPr marL="0" indent="0">
              <a:buNone/>
            </a:pPr>
            <a:endParaRPr lang="tr-TR" dirty="0"/>
          </a:p>
        </p:txBody>
      </p:sp>
      <p:sp>
        <p:nvSpPr>
          <p:cNvPr id="4" name="Başlık 1"/>
          <p:cNvSpPr>
            <a:spLocks noGrp="1"/>
          </p:cNvSpPr>
          <p:nvPr>
            <p:ph type="title"/>
          </p:nvPr>
        </p:nvSpPr>
        <p:spPr>
          <a:xfrm>
            <a:off x="457200" y="338328"/>
            <a:ext cx="8229600" cy="1252728"/>
          </a:xfrm>
        </p:spPr>
        <p:txBody>
          <a:bodyPr>
            <a:normAutofit/>
          </a:bodyPr>
          <a:lstStyle/>
          <a:p>
            <a:r>
              <a:rPr lang="tr-TR" b="1" dirty="0">
                <a:solidFill>
                  <a:srgbClr val="FF0000"/>
                </a:solidFill>
              </a:rPr>
              <a:t>Davranış puanının indirilmesi</a:t>
            </a:r>
            <a:endParaRPr lang="tr-TR" dirty="0">
              <a:solidFill>
                <a:srgbClr val="FF0000"/>
              </a:solidFill>
            </a:endParaRP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4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772816"/>
            <a:ext cx="8064896" cy="4353347"/>
          </a:xfrm>
        </p:spPr>
        <p:txBody>
          <a:bodyPr/>
          <a:lstStyle/>
          <a:p>
            <a:pPr marL="0" indent="0">
              <a:buNone/>
            </a:pPr>
            <a:r>
              <a:rPr lang="tr-TR" b="1" dirty="0" smtClean="0"/>
              <a:t>MADDE </a:t>
            </a:r>
            <a:r>
              <a:rPr lang="tr-TR" b="1" dirty="0"/>
              <a:t>173 – (Başlığı ile Birlikte Değişik:RG-16/9/2017-30182) </a:t>
            </a:r>
            <a:endParaRPr lang="tr-TR" dirty="0"/>
          </a:p>
          <a:p>
            <a:pPr marL="0" indent="0">
              <a:buNone/>
            </a:pPr>
            <a:endParaRPr lang="tr-TR" dirty="0" smtClean="0"/>
          </a:p>
          <a:p>
            <a:pPr marL="0" indent="0">
              <a:buNone/>
            </a:pPr>
            <a:r>
              <a:rPr lang="tr-TR" dirty="0" smtClean="0"/>
              <a:t>(</a:t>
            </a:r>
            <a:r>
              <a:rPr lang="tr-TR" dirty="0"/>
              <a:t>1) Okuldan kısa süreli uzaklaştırma cezası alan ya da hakkında verilen tedbir kararı doğrultusunda okuldan geçici olarak uzaklaştırılan öğrencilerin, bu sürede katılamadıkları sınavların yerine, okul yönetimlerince belirlenen tarihlerde sınavlara alınmaları sağlanır.</a:t>
            </a:r>
          </a:p>
          <a:p>
            <a:pPr marL="0" indent="0">
              <a:buNone/>
            </a:pPr>
            <a:endParaRPr lang="tr-TR" dirty="0"/>
          </a:p>
        </p:txBody>
      </p:sp>
      <p:sp>
        <p:nvSpPr>
          <p:cNvPr id="4" name="Başlık 1"/>
          <p:cNvSpPr>
            <a:spLocks noGrp="1"/>
          </p:cNvSpPr>
          <p:nvPr>
            <p:ph type="title"/>
          </p:nvPr>
        </p:nvSpPr>
        <p:spPr>
          <a:xfrm>
            <a:off x="457200" y="338328"/>
            <a:ext cx="8229600" cy="1252728"/>
          </a:xfrm>
        </p:spPr>
        <p:txBody>
          <a:bodyPr>
            <a:normAutofit fontScale="90000"/>
          </a:bodyPr>
          <a:lstStyle/>
          <a:p>
            <a:pPr algn="l"/>
            <a:r>
              <a:rPr lang="tr-TR" b="1" dirty="0">
                <a:solidFill>
                  <a:srgbClr val="FF0000"/>
                </a:solidFill>
              </a:rPr>
              <a:t>Ceza alan veya hakkında tedbir kararı verilen öğrencilerin sınavları</a:t>
            </a:r>
            <a:endParaRPr lang="tr-TR" dirty="0">
              <a:solidFill>
                <a:srgbClr val="FF0000"/>
              </a:solidFill>
            </a:endParaRP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144" y="1"/>
            <a:ext cx="861855"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8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772816"/>
            <a:ext cx="8064896" cy="4353347"/>
          </a:xfrm>
        </p:spPr>
        <p:txBody>
          <a:bodyPr>
            <a:normAutofit fontScale="92500" lnSpcReduction="10000"/>
          </a:bodyPr>
          <a:lstStyle/>
          <a:p>
            <a:pPr marL="0" indent="0">
              <a:buNone/>
            </a:pPr>
            <a:r>
              <a:rPr lang="tr-TR" b="1" dirty="0"/>
              <a:t>MADDE 172</a:t>
            </a:r>
            <a:r>
              <a:rPr lang="tr-TR" dirty="0"/>
              <a:t>- (1) </a:t>
            </a:r>
            <a:r>
              <a:rPr lang="tr-TR" b="1" dirty="0">
                <a:solidFill>
                  <a:srgbClr val="7030A0"/>
                </a:solidFill>
              </a:rPr>
              <a:t>Okuldan kısa süreli uzaklaştırma cezası alan öğrenciler;</a:t>
            </a:r>
          </a:p>
          <a:p>
            <a:pPr marL="0" indent="0">
              <a:buNone/>
            </a:pPr>
            <a:r>
              <a:rPr lang="tr-TR" dirty="0" smtClean="0"/>
              <a:t>a)</a:t>
            </a:r>
            <a:r>
              <a:rPr lang="tr-TR" b="1" dirty="0" smtClean="0"/>
              <a:t> (Değişik:RG-1/9/2018-30522) </a:t>
            </a:r>
            <a:r>
              <a:rPr lang="tr-TR" dirty="0"/>
              <a:t> Okulun açık olduğu sürede bir günden beş güne kadar okul binası, eklentileri ve işletmelerde yapılan her türlü eğitim ve öğretim etkinlikleri, sınav ile staj çalışmalarına katılamazlar. </a:t>
            </a:r>
            <a:r>
              <a:rPr lang="tr-TR" b="1" dirty="0">
                <a:solidFill>
                  <a:srgbClr val="7030A0"/>
                </a:solidFill>
              </a:rPr>
              <a:t>Bu süre </a:t>
            </a:r>
            <a:r>
              <a:rPr lang="tr-TR" b="1" u="sng" dirty="0" smtClean="0">
                <a:solidFill>
                  <a:srgbClr val="00B050"/>
                </a:solidFill>
              </a:rPr>
              <a:t>özürlü</a:t>
            </a:r>
            <a:r>
              <a:rPr lang="tr-TR" b="1" dirty="0" smtClean="0">
                <a:solidFill>
                  <a:srgbClr val="7030A0"/>
                </a:solidFill>
              </a:rPr>
              <a:t> </a:t>
            </a:r>
            <a:r>
              <a:rPr lang="tr-TR" b="1" dirty="0">
                <a:solidFill>
                  <a:srgbClr val="7030A0"/>
                </a:solidFill>
              </a:rPr>
              <a:t>devamsızlıktan sayılır</a:t>
            </a:r>
            <a:r>
              <a:rPr lang="tr-TR" b="1" dirty="0" smtClean="0">
                <a:solidFill>
                  <a:srgbClr val="7030A0"/>
                </a:solidFill>
              </a:rPr>
              <a:t>.</a:t>
            </a:r>
          </a:p>
          <a:p>
            <a:pPr marL="0" indent="0">
              <a:buNone/>
            </a:pPr>
            <a:endParaRPr lang="tr-TR" b="1" dirty="0">
              <a:solidFill>
                <a:srgbClr val="7030A0"/>
              </a:solidFill>
            </a:endParaRPr>
          </a:p>
          <a:p>
            <a:pPr marL="0" indent="0">
              <a:buNone/>
            </a:pPr>
            <a:r>
              <a:rPr lang="tr-TR" dirty="0"/>
              <a:t>b) Pansiyonlu okullardaki yatılı öğrencilerin, pansiyonda kalmasına izin verilebilir. Ancak diğer öğrencilerin huzur ve güvenini olumsuz etkileyecek öğrencilerin pansiyonda kalmalarına izin verilmez</a:t>
            </a:r>
            <a:r>
              <a:rPr lang="tr-TR" dirty="0" smtClean="0"/>
              <a:t>.</a:t>
            </a:r>
          </a:p>
          <a:p>
            <a:pPr marL="0" indent="0">
              <a:buNone/>
            </a:pPr>
            <a:endParaRPr lang="tr-TR" dirty="0"/>
          </a:p>
          <a:p>
            <a:pPr marL="0" indent="0">
              <a:buNone/>
            </a:pPr>
            <a:r>
              <a:rPr lang="tr-TR" dirty="0"/>
              <a:t>c) Öğrencilerin ulusal ya da uluslararası etkinliklere katılıp katılmayacaklarına okul yönetimince karar verilir.</a:t>
            </a:r>
          </a:p>
          <a:p>
            <a:pPr marL="0" indent="0">
              <a:buNone/>
            </a:pPr>
            <a:endParaRPr lang="tr-TR" dirty="0"/>
          </a:p>
        </p:txBody>
      </p:sp>
      <p:sp>
        <p:nvSpPr>
          <p:cNvPr id="4" name="Başlık 1"/>
          <p:cNvSpPr>
            <a:spLocks noGrp="1"/>
          </p:cNvSpPr>
          <p:nvPr>
            <p:ph type="title"/>
          </p:nvPr>
        </p:nvSpPr>
        <p:spPr>
          <a:xfrm>
            <a:off x="457200" y="338328"/>
            <a:ext cx="8229600" cy="1252728"/>
          </a:xfrm>
        </p:spPr>
        <p:txBody>
          <a:bodyPr>
            <a:normAutofit/>
          </a:bodyPr>
          <a:lstStyle/>
          <a:p>
            <a:r>
              <a:rPr lang="tr-TR" b="1" dirty="0">
                <a:solidFill>
                  <a:srgbClr val="FF0000"/>
                </a:solidFill>
              </a:rPr>
              <a:t>Cezaların uygulanması</a:t>
            </a:r>
            <a:endParaRPr lang="tr-TR" dirty="0">
              <a:solidFill>
                <a:srgbClr val="FF0000"/>
              </a:solidFill>
            </a:endParaRP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363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772816"/>
            <a:ext cx="8064896" cy="4353347"/>
          </a:xfrm>
        </p:spPr>
        <p:txBody>
          <a:bodyPr>
            <a:normAutofit/>
          </a:bodyPr>
          <a:lstStyle/>
          <a:p>
            <a:pPr marL="0" indent="0">
              <a:buNone/>
            </a:pPr>
            <a:r>
              <a:rPr lang="tr-TR" dirty="0" smtClean="0"/>
              <a:t>a) </a:t>
            </a:r>
            <a:r>
              <a:rPr lang="tr-TR" b="1" dirty="0" smtClean="0"/>
              <a:t>(Değişik:RG-01/09/2018-20522)</a:t>
            </a:r>
            <a:r>
              <a:rPr lang="tr-TR" dirty="0" smtClean="0"/>
              <a:t> </a:t>
            </a:r>
            <a:r>
              <a:rPr lang="tr-TR" dirty="0"/>
              <a:t>Millî eğitim müdürlüklerince öğrenci velisi bilgilendirilerek okul türleri ve bu Yönetmeliğin nakille ilgili hükümleri göz önünde bulundurularak </a:t>
            </a:r>
            <a:r>
              <a:rPr lang="tr-TR" b="1" dirty="0">
                <a:solidFill>
                  <a:srgbClr val="00B050"/>
                </a:solidFill>
              </a:rPr>
              <a:t>uygun okullara 5 iş günü içerisinde tercih yapılması sağlanır. </a:t>
            </a:r>
            <a:r>
              <a:rPr lang="tr-TR" dirty="0"/>
              <a:t> </a:t>
            </a:r>
            <a:r>
              <a:rPr lang="tr-TR" b="1" dirty="0">
                <a:solidFill>
                  <a:srgbClr val="00B050"/>
                </a:solidFill>
              </a:rPr>
              <a:t>Velisi tarafından tercih yapılmayan öğrencinin nakli ilgili öğrenci yerleştirme ve nakil komisyonunca resen gerçekleştirilir. </a:t>
            </a:r>
            <a:r>
              <a:rPr lang="tr-TR" dirty="0"/>
              <a:t>Aynı ilde öğrencinin devam edebileceği programın bulunmaması hâlinde Bakanlığın ilgili birimiyle işbirliği yapılarak gerekli tedbirler alınır.”</a:t>
            </a:r>
          </a:p>
          <a:p>
            <a:pPr marL="0" indent="0">
              <a:buNone/>
            </a:pPr>
            <a:r>
              <a:rPr lang="tr-TR" dirty="0" smtClean="0"/>
              <a:t>c) </a:t>
            </a:r>
            <a:r>
              <a:rPr lang="tr-TR" b="1" dirty="0" smtClean="0">
                <a:solidFill>
                  <a:srgbClr val="7030A0"/>
                </a:solidFill>
              </a:rPr>
              <a:t>Okul </a:t>
            </a:r>
            <a:r>
              <a:rPr lang="tr-TR" b="1" dirty="0">
                <a:solidFill>
                  <a:srgbClr val="7030A0"/>
                </a:solidFill>
              </a:rPr>
              <a:t>değiştirme cezası alan öğrenciler, ceza aldıkları okula dönemezler,</a:t>
            </a:r>
          </a:p>
          <a:p>
            <a:pPr marL="0" indent="0">
              <a:buNone/>
            </a:pPr>
            <a:endParaRPr lang="tr-TR" dirty="0"/>
          </a:p>
        </p:txBody>
      </p:sp>
      <p:sp>
        <p:nvSpPr>
          <p:cNvPr id="4" name="Başlık 1"/>
          <p:cNvSpPr>
            <a:spLocks noGrp="1"/>
          </p:cNvSpPr>
          <p:nvPr>
            <p:ph type="title"/>
          </p:nvPr>
        </p:nvSpPr>
        <p:spPr>
          <a:xfrm>
            <a:off x="457200" y="338328"/>
            <a:ext cx="8229600" cy="1252728"/>
          </a:xfrm>
        </p:spPr>
        <p:txBody>
          <a:bodyPr>
            <a:normAutofit fontScale="90000"/>
          </a:bodyPr>
          <a:lstStyle/>
          <a:p>
            <a:r>
              <a:rPr lang="tr-TR" b="1" dirty="0">
                <a:solidFill>
                  <a:srgbClr val="FF0000"/>
                </a:solidFill>
              </a:rPr>
              <a:t>Okul değiştirme cezası alan öğrenciler;</a:t>
            </a: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0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772816"/>
            <a:ext cx="8064896" cy="4353347"/>
          </a:xfrm>
        </p:spPr>
        <p:txBody>
          <a:bodyPr>
            <a:normAutofit/>
          </a:bodyPr>
          <a:lstStyle/>
          <a:p>
            <a:pPr marL="0" indent="0">
              <a:buNone/>
            </a:pPr>
            <a:r>
              <a:rPr lang="tr-TR" dirty="0" smtClean="0"/>
              <a:t>Okuldan </a:t>
            </a:r>
            <a:r>
              <a:rPr lang="tr-TR" dirty="0"/>
              <a:t>kısa süreli uzaklaştırma cezası alan ya da hakkında verilen tedbir kararı doğrultusunda okuldan geçici olarak uzaklaştırılan öğrencilerin, bu sürede katılamadıkları sınavların yerine, okul yönetimlerince belirlenen tarihlerde sınavlara alınmaları sağlanır.</a:t>
            </a:r>
          </a:p>
          <a:p>
            <a:pPr marL="0" indent="0">
              <a:buNone/>
            </a:pPr>
            <a:endParaRPr lang="tr-TR" dirty="0"/>
          </a:p>
        </p:txBody>
      </p:sp>
      <p:sp>
        <p:nvSpPr>
          <p:cNvPr id="4" name="Başlık 1"/>
          <p:cNvSpPr>
            <a:spLocks noGrp="1"/>
          </p:cNvSpPr>
          <p:nvPr>
            <p:ph type="title"/>
          </p:nvPr>
        </p:nvSpPr>
        <p:spPr>
          <a:xfrm>
            <a:off x="457200" y="338328"/>
            <a:ext cx="8229600" cy="1252728"/>
          </a:xfrm>
        </p:spPr>
        <p:txBody>
          <a:bodyPr>
            <a:normAutofit fontScale="90000"/>
          </a:bodyPr>
          <a:lstStyle/>
          <a:p>
            <a:r>
              <a:rPr lang="tr-TR" b="1" dirty="0">
                <a:solidFill>
                  <a:srgbClr val="FF0000"/>
                </a:solidFill>
              </a:rPr>
              <a:t>Ceza alan veya hakkında tedbir kararı verilen öğrencilerin sınavları</a:t>
            </a:r>
            <a:endParaRPr lang="tr-TR" dirty="0">
              <a:solidFill>
                <a:srgbClr val="FF0000"/>
              </a:solidFill>
            </a:endParaRP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31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3" y="1772816"/>
            <a:ext cx="8064896" cy="4353347"/>
          </a:xfrm>
        </p:spPr>
        <p:txBody>
          <a:bodyPr/>
          <a:lstStyle/>
          <a:p>
            <a:pPr marL="0" indent="0">
              <a:buNone/>
            </a:pPr>
            <a:r>
              <a:rPr lang="tr-TR" b="1" dirty="0" smtClean="0"/>
              <a:t>MADDE </a:t>
            </a:r>
            <a:r>
              <a:rPr lang="tr-TR" b="1" dirty="0"/>
              <a:t>174</a:t>
            </a:r>
            <a:r>
              <a:rPr lang="tr-TR" dirty="0"/>
              <a:t>- (1) Takdir edilen disiplin cezasının yanında okul ve kişi mallarına verilen zararlar, zarara yol açan öğrencilerin velilerine ödettirilir. </a:t>
            </a:r>
            <a:endParaRPr lang="tr-TR" dirty="0" smtClean="0"/>
          </a:p>
          <a:p>
            <a:pPr marL="0" indent="0">
              <a:buNone/>
            </a:pPr>
            <a:endParaRPr lang="tr-TR" dirty="0"/>
          </a:p>
          <a:p>
            <a:pPr marL="0" indent="0">
              <a:buNone/>
            </a:pPr>
            <a:r>
              <a:rPr lang="tr-TR" dirty="0"/>
              <a:t>(2) Zararın ödenmesinde zorluk çıkaran veliler hakkında,  27/9/2006 tarihli ve 2006/11058 sayılı Bakanlar Kurulu Kararıyla yürürlüğe konulan Kamu Zararlarının Tahsiline İlişkin Usul ve Esaslar Hakkında Yönetmelik hükümlerine göre işlem yapılır.</a:t>
            </a:r>
          </a:p>
          <a:p>
            <a:pPr marL="0" indent="0">
              <a:buNone/>
            </a:pPr>
            <a:endParaRPr lang="tr-TR" dirty="0"/>
          </a:p>
        </p:txBody>
      </p:sp>
      <p:sp>
        <p:nvSpPr>
          <p:cNvPr id="4" name="Başlık 1"/>
          <p:cNvSpPr>
            <a:spLocks noGrp="1"/>
          </p:cNvSpPr>
          <p:nvPr>
            <p:ph type="title"/>
          </p:nvPr>
        </p:nvSpPr>
        <p:spPr>
          <a:xfrm>
            <a:off x="457200" y="338328"/>
            <a:ext cx="8229600" cy="1252728"/>
          </a:xfrm>
        </p:spPr>
        <p:txBody>
          <a:bodyPr>
            <a:normAutofit/>
          </a:bodyPr>
          <a:lstStyle/>
          <a:p>
            <a:pPr algn="l"/>
            <a:r>
              <a:rPr lang="tr-TR" b="1" dirty="0">
                <a:solidFill>
                  <a:srgbClr val="FF0000"/>
                </a:solidFill>
              </a:rPr>
              <a:t>Zararın ödetilmesi</a:t>
            </a:r>
            <a:endParaRPr lang="tr-TR" dirty="0">
              <a:solidFill>
                <a:srgbClr val="FF0000"/>
              </a:solidFill>
            </a:endParaRP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1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340768"/>
            <a:ext cx="8712968" cy="5256584"/>
          </a:xfrm>
        </p:spPr>
        <p:txBody>
          <a:bodyPr>
            <a:normAutofit fontScale="77500" lnSpcReduction="20000"/>
          </a:bodyPr>
          <a:lstStyle/>
          <a:p>
            <a:r>
              <a:rPr lang="tr-TR" b="1" dirty="0"/>
              <a:t>MADDE 175</a:t>
            </a:r>
            <a:r>
              <a:rPr lang="tr-TR" dirty="0"/>
              <a:t>- (1) Müdür, disiplin olaylarında öğrenciyi bir taraftan okul öğrenci ödül ve disiplin kuruluna sevk etmekle birlikte, gerektiğinde kurula sevkten önce veya sonra, kovuşturmanın tamamlanmasını ve sonucunu beklemeden acele bir tedbir olmak üzere on iş gününü geçmemek kaydıyla millî eğitim müdürünü bilgilendirerek uygun göreceği süre kadar geçici olarak okuldan uzaklaştırabilir. Bu durumdaki öğrenciler, ders ve sınavlarla diğer etkinliklere alınmazlar. Hakkında tedbir kararı verilen öğrencinin okuldan uzaklaştırıldığı süre devamsızlıktan sayılmaz. </a:t>
            </a:r>
          </a:p>
          <a:p>
            <a:r>
              <a:rPr lang="tr-TR" dirty="0"/>
              <a:t>(2) Tedbir kararının alınmasını izleyen en geç üç iş günü içinde disiplin işlemine başlanır ve okul öğrenci ödül ve disiplin kuruluna sevkinden itibaren en geç on iş günü içinde durumu karara bağlanır. Aksi takdirde alınan tedbir kararı, kendiliğinden kalkmış sayılır. Haklı ve zorlayıcı sebeplerin devamı hâlinde millî eğitim müdürünün onayına bağlı olarak tedbir kararı, iki kez daha uzatılabilir.</a:t>
            </a:r>
          </a:p>
          <a:p>
            <a:r>
              <a:rPr lang="tr-TR" dirty="0"/>
              <a:t>(3) Yönetim tedbiri süresince disiplin işlemi sonuçlanmamışsa; öğrencinin okula devam edip etmeyeceği, pansiyondan yararlanıp yararlanmayacağı hususu ayrıca mahalli mülki idare amirinin onayıyla belirlenir.</a:t>
            </a:r>
          </a:p>
          <a:p>
            <a:r>
              <a:rPr lang="tr-TR" dirty="0"/>
              <a:t>(4) Öğrencilerin neden olduğu olağanüstü durumlar karşısında müdür, tedbir olmak üzere okul ve pansiyonların eklentileriyle birlikte en çok beş iş günü eğitim ve öğretime kapatılması gerektiğini millî eğitim müdürlüğüne teklif edebilir.</a:t>
            </a:r>
          </a:p>
          <a:p>
            <a:r>
              <a:rPr lang="tr-TR" b="1" dirty="0"/>
              <a:t> </a:t>
            </a:r>
            <a:endParaRPr lang="tr-TR" dirty="0"/>
          </a:p>
          <a:p>
            <a:pPr marL="0" indent="0">
              <a:buNone/>
            </a:pPr>
            <a:endParaRPr lang="tr-TR" dirty="0"/>
          </a:p>
        </p:txBody>
      </p:sp>
      <p:sp>
        <p:nvSpPr>
          <p:cNvPr id="4" name="Başlık 1"/>
          <p:cNvSpPr>
            <a:spLocks noGrp="1"/>
          </p:cNvSpPr>
          <p:nvPr>
            <p:ph type="title"/>
          </p:nvPr>
        </p:nvSpPr>
        <p:spPr>
          <a:xfrm>
            <a:off x="457200" y="338328"/>
            <a:ext cx="8229600" cy="498384"/>
          </a:xfrm>
        </p:spPr>
        <p:txBody>
          <a:bodyPr>
            <a:normAutofit fontScale="90000"/>
          </a:bodyPr>
          <a:lstStyle/>
          <a:p>
            <a:r>
              <a:rPr lang="tr-TR" b="1" dirty="0">
                <a:solidFill>
                  <a:srgbClr val="FF0000"/>
                </a:solidFill>
              </a:rPr>
              <a:t>Tedbir kararı</a:t>
            </a:r>
            <a:endParaRPr lang="tr-TR" dirty="0">
              <a:solidFill>
                <a:srgbClr val="FF0000"/>
              </a:solidFill>
            </a:endParaRP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0"/>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31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fontScale="90000"/>
          </a:bodyPr>
          <a:lstStyle/>
          <a:p>
            <a:r>
              <a:rPr lang="tr-TR" dirty="0" smtClean="0"/>
              <a:t>Hukuka, toplum değerlerine ve okul kurallarına uymaları</a:t>
            </a:r>
            <a:br>
              <a:rPr lang="tr-TR" dirty="0" smtClean="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09" y="1916832"/>
            <a:ext cx="6372200" cy="4704808"/>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5709547"/>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642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568952" cy="2232248"/>
          </a:xfrm>
        </p:spPr>
        <p:txBody>
          <a:bodyPr>
            <a:normAutofit/>
          </a:bodyPr>
          <a:lstStyle/>
          <a:p>
            <a:r>
              <a:rPr lang="tr-TR" dirty="0"/>
              <a:t>Doğru sözlü, dürüst, yardımsever, erdemli, saygılı ve çalışkan olmaları; güzel ve nazik tavır sergilemeleri; kaba söz ve davranışlarda bulunmamaları; barış, değerbilirlik, hoşgörü, sabır, özgürlük, eşitlik ve dayanışmadan yana davranış göstermeleri,</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3" y="1828131"/>
            <a:ext cx="4453805" cy="5029869"/>
          </a:xfrm>
          <a:prstGeom prst="rect">
            <a:avLst/>
          </a:prstGeom>
        </p:spPr>
      </p:pic>
      <p:pic>
        <p:nvPicPr>
          <p:cNvPr id="4" name="Picture 2" descr="D:\EVRAKLAR\LOGO 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7804" y="5690029"/>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9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260650"/>
            <a:ext cx="7313418" cy="1448078"/>
          </a:xfrm>
        </p:spPr>
        <p:txBody>
          <a:bodyPr>
            <a:normAutofit lnSpcReduction="10000"/>
          </a:bodyPr>
          <a:lstStyle/>
          <a:p>
            <a:r>
              <a:rPr lang="tr-TR" dirty="0"/>
              <a:t>Irk, renk, cinsiyet, dil, din, milliyet ayrımı yapmaksızın herkese karşı iyi davranmaları; insan hak ve özgürlüğüyle onurunun korunması için gerekli duyarlılığı göstermeleri,</a:t>
            </a:r>
          </a:p>
        </p:txBody>
      </p:sp>
      <p:pic>
        <p:nvPicPr>
          <p:cNvPr id="5" name="Picture 2" descr="D:\EVRAKLAR\LOGO YE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804" y="5690029"/>
            <a:ext cx="956196" cy="116797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841465"/>
            <a:ext cx="6480720" cy="5016535"/>
          </a:xfrm>
          <a:prstGeom prst="rect">
            <a:avLst/>
          </a:prstGeom>
        </p:spPr>
      </p:pic>
    </p:spTree>
    <p:extLst>
      <p:ext uri="{BB962C8B-B14F-4D97-AF65-F5344CB8AC3E}">
        <p14:creationId xmlns:p14="http://schemas.microsoft.com/office/powerpoint/2010/main" val="4271463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74964"/>
            <a:ext cx="8229600" cy="4525963"/>
          </a:xfrm>
        </p:spPr>
        <p:txBody>
          <a:bodyPr/>
          <a:lstStyle/>
          <a:p>
            <a:r>
              <a:rPr lang="tr-TR" dirty="0"/>
              <a:t>Tutumlu olmaları; millet malını, okulunu ve eşyasını kendi öz malı gibi korumaları ve zarar vermemeleri,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16832"/>
            <a:ext cx="6327605" cy="4688250"/>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7804" y="5690029"/>
            <a:ext cx="956196" cy="116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2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3"/>
            <a:ext cx="8075240" cy="1008112"/>
          </a:xfrm>
        </p:spPr>
        <p:txBody>
          <a:bodyPr>
            <a:normAutofit fontScale="92500" lnSpcReduction="10000"/>
          </a:bodyPr>
          <a:lstStyle/>
          <a:p>
            <a:pPr marL="0" indent="0">
              <a:buNone/>
            </a:pPr>
            <a:r>
              <a:rPr lang="tr-TR" dirty="0"/>
              <a:t>Sağlığı olumsuz etkileyen ve sağlığa zarar veren, alkollü ya da bağımlılık yapan maddeleri kullanmamaları, bulundurmamaları ve bu tür maddelerin kullanıldığı yerlerde bulunmamaları,</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6" y="1772816"/>
            <a:ext cx="2800360" cy="4501199"/>
          </a:xfrm>
          <a:prstGeom prst="rect">
            <a:avLst/>
          </a:prstGeom>
        </p:spPr>
      </p:pic>
      <p:pic>
        <p:nvPicPr>
          <p:cNvPr id="5" name="Picture 2" descr="D:\EVRAKLAR\LOGO 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7992" y="30897"/>
            <a:ext cx="802904" cy="98072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lkol ve baÄÄ±mlÄ±lÄ±k maddeler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772816"/>
            <a:ext cx="2880320" cy="45340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lkol ve baÄÄ±mlÄ±lÄ±k maddeler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120" y="1801130"/>
            <a:ext cx="3098588" cy="450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17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TotalTime>
  <Words>1933</Words>
  <Application>Microsoft Office PowerPoint</Application>
  <PresentationFormat>Ekran Gösterisi (4:3)</PresentationFormat>
  <Paragraphs>189</Paragraphs>
  <Slides>47</Slides>
  <Notes>2</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Dalga Biçimi</vt:lpstr>
      <vt:lpstr>PowerPoint Sunusu</vt:lpstr>
      <vt:lpstr>ÖĞRENCİLERİN UYACAKLARI KURALLAR VE BEKLENEN DAVRANIŞLAR  </vt:lpstr>
      <vt:lpstr>PowerPoint Sunusu</vt:lpstr>
      <vt:lpstr>Atatürk inkılâp ve ilkelerine bağlı kalmaları ve bunları korumaları,</vt:lpstr>
      <vt:lpstr>Hukuka, toplum değerlerine ve okul kurallarına uymaları </vt:lpstr>
      <vt:lpstr>PowerPoint Sunusu</vt:lpstr>
      <vt:lpstr>PowerPoint Sunusu</vt:lpstr>
      <vt:lpstr>PowerPoint Sunusu</vt:lpstr>
      <vt:lpstr>PowerPoint Sunusu</vt:lpstr>
      <vt:lpstr>PowerPoint Sunusu</vt:lpstr>
      <vt:lpstr>Okula ve derslere düzenli olarak devam etmeleri</vt:lpstr>
      <vt:lpstr>PowerPoint Sunusu</vt:lpstr>
      <vt:lpstr>PowerPoint Sunusu</vt:lpstr>
      <vt:lpstr>PowerPoint Sunusu</vt:lpstr>
      <vt:lpstr>PowerPoint Sunusu</vt:lpstr>
      <vt:lpstr>PowerPoint Sunusu</vt:lpstr>
      <vt:lpstr>PowerPoint Sunusu</vt:lpstr>
      <vt:lpstr>PowerPoint Sunusu</vt:lpstr>
      <vt:lpstr>İnsana ve insan sağlığına gereken önemi vermeleri</vt:lpstr>
      <vt:lpstr>PowerPoint Sunusu</vt:lpstr>
      <vt:lpstr>PowerPoint Sunusu</vt:lpstr>
      <vt:lpstr>PowerPoint Sunusu</vt:lpstr>
      <vt:lpstr>PowerPoint Sunusu</vt:lpstr>
      <vt:lpstr>PowerPoint Sunusu</vt:lpstr>
      <vt:lpstr>PowerPoint Sunusu</vt:lpstr>
      <vt:lpstr>Onur belgesi ile ödüllendirme </vt:lpstr>
      <vt:lpstr>PowerPoint Sunusu</vt:lpstr>
      <vt:lpstr>PowerPoint Sunusu</vt:lpstr>
      <vt:lpstr>Disiplin cezaları </vt:lpstr>
      <vt:lpstr>Disiplin cezasını gerektiren davranışlar </vt:lpstr>
      <vt:lpstr>Kınama cezasını gerektiren davranışlar ve fiiller;</vt:lpstr>
      <vt:lpstr>Okuldan 1-5 gün arasında kısa süreli uzaklaştırma cezasını gerektiren fiil ve davranışlar;</vt:lpstr>
      <vt:lpstr>Okuldan 1-5 gün arasında kısa süreli uzaklaştırma cezasını gerektiren fiil ve davranışlar;</vt:lpstr>
      <vt:lpstr>Okul değiştirme cezasını gerektiren fiil ve davranışlar; </vt:lpstr>
      <vt:lpstr>Okul değiştirme cezasını gerektiren fiil ve davranışlar; </vt:lpstr>
      <vt:lpstr>Örgün eğitim dışına çıkarma cezasını gerektiren davranışlar;</vt:lpstr>
      <vt:lpstr>Örgün eğitim dışına çıkarma cezasını gerektiren davranışlar;</vt:lpstr>
      <vt:lpstr>PowerPoint Sunusu</vt:lpstr>
      <vt:lpstr>Cezaya neden olan davranış ve fiilin tekrarlanması</vt:lpstr>
      <vt:lpstr>Cezası kesinleşen öğrenci okula devam ettirilmez</vt:lpstr>
      <vt:lpstr>Davranış puanının indirilmesi</vt:lpstr>
      <vt:lpstr>Ceza alan veya hakkında tedbir kararı verilen öğrencilerin sınavları</vt:lpstr>
      <vt:lpstr>Cezaların uygulanması</vt:lpstr>
      <vt:lpstr>Okul değiştirme cezası alan öğrenciler;</vt:lpstr>
      <vt:lpstr>Ceza alan veya hakkında tedbir kararı verilen öğrencilerin sınavları</vt:lpstr>
      <vt:lpstr>Zararın ödetilmesi</vt:lpstr>
      <vt:lpstr>Tedbir kararı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demre</dc:creator>
  <cp:lastModifiedBy>Hp</cp:lastModifiedBy>
  <cp:revision>60</cp:revision>
  <dcterms:created xsi:type="dcterms:W3CDTF">2012-09-23T06:02:57Z</dcterms:created>
  <dcterms:modified xsi:type="dcterms:W3CDTF">2018-09-01T08:05:15Z</dcterms:modified>
</cp:coreProperties>
</file>